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80" r:id="rId4"/>
    <p:sldId id="281" r:id="rId5"/>
    <p:sldId id="285" r:id="rId6"/>
    <p:sldId id="286" r:id="rId7"/>
    <p:sldId id="282" r:id="rId8"/>
    <p:sldId id="283" r:id="rId9"/>
    <p:sldId id="284" r:id="rId10"/>
    <p:sldId id="279" r:id="rId11"/>
    <p:sldId id="263" r:id="rId12"/>
    <p:sldId id="264" r:id="rId13"/>
    <p:sldId id="266" r:id="rId14"/>
    <p:sldId id="268" r:id="rId15"/>
    <p:sldId id="258" r:id="rId16"/>
    <p:sldId id="287" r:id="rId17"/>
    <p:sldId id="288" r:id="rId18"/>
    <p:sldId id="275" r:id="rId19"/>
    <p:sldId id="276" r:id="rId20"/>
    <p:sldId id="261" r:id="rId21"/>
    <p:sldId id="269" r:id="rId22"/>
    <p:sldId id="271" r:id="rId23"/>
    <p:sldId id="273" r:id="rId24"/>
    <p:sldId id="277" r:id="rId25"/>
    <p:sldId id="262" r:id="rId26"/>
    <p:sldId id="278" r:id="rId27"/>
    <p:sldId id="260" r:id="rId28"/>
    <p:sldId id="272"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15" d="100"/>
          <a:sy n="115"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56EE-FE12-49FF-A351-EFE2FA7E1518}" type="datetimeFigureOut">
              <a:rPr lang="sv-SE" smtClean="0"/>
              <a:t>2021-10-25</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5A47B-88A4-475A-B756-260E2489A2EC}" type="slidenum">
              <a:rPr lang="sv-SE" smtClean="0"/>
              <a:t>‹#›</a:t>
            </a:fld>
            <a:endParaRPr lang="sv-SE"/>
          </a:p>
        </p:txBody>
      </p:sp>
    </p:spTree>
    <p:extLst>
      <p:ext uri="{BB962C8B-B14F-4D97-AF65-F5344CB8AC3E}">
        <p14:creationId xmlns:p14="http://schemas.microsoft.com/office/powerpoint/2010/main" val="386112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a:t>
            </a:fld>
            <a:endParaRPr lang="en-GB" dirty="0"/>
          </a:p>
        </p:txBody>
      </p:sp>
    </p:spTree>
    <p:extLst>
      <p:ext uri="{BB962C8B-B14F-4D97-AF65-F5344CB8AC3E}">
        <p14:creationId xmlns:p14="http://schemas.microsoft.com/office/powerpoint/2010/main" val="337322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0343058-90BA-4CB8-8157-56BF69417031}" type="datetimeFigureOut">
              <a:rPr lang="sv-SE" smtClean="0"/>
              <a:t>2021-10-25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104502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0343058-90BA-4CB8-8157-56BF69417031}" type="datetimeFigureOut">
              <a:rPr lang="sv-SE" smtClean="0"/>
              <a:t>2021-10-25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33159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0343058-90BA-4CB8-8157-56BF69417031}" type="datetimeFigureOut">
              <a:rPr lang="sv-SE" smtClean="0"/>
              <a:t>2021-10-25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135801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0343058-90BA-4CB8-8157-56BF69417031}" type="datetimeFigureOut">
              <a:rPr lang="sv-SE" smtClean="0"/>
              <a:t>2021-10-25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363073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0343058-90BA-4CB8-8157-56BF69417031}" type="datetimeFigureOut">
              <a:rPr lang="sv-SE" smtClean="0"/>
              <a:t>2021-10-25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139534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0343058-90BA-4CB8-8157-56BF69417031}" type="datetimeFigureOut">
              <a:rPr lang="sv-SE" smtClean="0"/>
              <a:t>2021-10-25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90769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0343058-90BA-4CB8-8157-56BF69417031}" type="datetimeFigureOut">
              <a:rPr lang="sv-SE" smtClean="0"/>
              <a:t>2021-10-25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152642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0343058-90BA-4CB8-8157-56BF69417031}" type="datetimeFigureOut">
              <a:rPr lang="sv-SE" smtClean="0"/>
              <a:t>2021-10-25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366765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0343058-90BA-4CB8-8157-56BF69417031}" type="datetimeFigureOut">
              <a:rPr lang="sv-SE" smtClean="0"/>
              <a:t>2021-10-25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53426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0343058-90BA-4CB8-8157-56BF69417031}" type="datetimeFigureOut">
              <a:rPr lang="sv-SE" smtClean="0"/>
              <a:t>2021-10-25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26630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0343058-90BA-4CB8-8157-56BF69417031}" type="datetimeFigureOut">
              <a:rPr lang="sv-SE" smtClean="0"/>
              <a:t>2021-10-25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0AAC0C1-21B6-4F3C-91CE-1BC736A1AF22}" type="slidenum">
              <a:rPr lang="sv-SE" smtClean="0"/>
              <a:t>‹#›</a:t>
            </a:fld>
            <a:endParaRPr lang="sv-SE"/>
          </a:p>
        </p:txBody>
      </p:sp>
    </p:spTree>
    <p:extLst>
      <p:ext uri="{BB962C8B-B14F-4D97-AF65-F5344CB8AC3E}">
        <p14:creationId xmlns:p14="http://schemas.microsoft.com/office/powerpoint/2010/main" val="114143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43058-90BA-4CB8-8157-56BF69417031}" type="datetimeFigureOut">
              <a:rPr lang="sv-SE" smtClean="0"/>
              <a:t>2021-10-25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AC0C1-21B6-4F3C-91CE-1BC736A1AF22}" type="slidenum">
              <a:rPr lang="sv-SE" smtClean="0"/>
              <a:t>‹#›</a:t>
            </a:fld>
            <a:endParaRPr lang="sv-SE"/>
          </a:p>
        </p:txBody>
      </p:sp>
    </p:spTree>
    <p:extLst>
      <p:ext uri="{BB962C8B-B14F-4D97-AF65-F5344CB8AC3E}">
        <p14:creationId xmlns:p14="http://schemas.microsoft.com/office/powerpoint/2010/main" val="220968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ef.nu/wp-content/uploads/2021/10/Yttrande-till-byggnadsnamnden-over-Detaljplan-for-HANDEL-OCH-20060510punkt12-1.pdf" TargetMode="External"/><Relationship Id="rId2" Type="http://schemas.openxmlformats.org/officeDocument/2006/relationships/hyperlink" Target="https://www.aef.nu/wp-content/uploads/2021/10/Yttrande-over-forslag-till-detaljplan-for-handbollshall-pa-Pavelunds-idrottsomrade-pavelundsidrottsomrade.pdf" TargetMode="External"/><Relationship Id="rId1" Type="http://schemas.openxmlformats.org/officeDocument/2006/relationships/slideLayout" Target="../slideLayouts/slideLayout1.xml"/><Relationship Id="rId5" Type="http://schemas.openxmlformats.org/officeDocument/2006/relationships/hyperlink" Target="https://www.aef.nu/wp-content/uploads/2021/10/Park-och-Natur-protokoll-070118.pdf" TargetMode="External"/><Relationship Id="rId4" Type="http://schemas.openxmlformats.org/officeDocument/2006/relationships/hyperlink" Target="https://www.aef.nu/wp-content/uploads/2021/06/Detaljplan-Storseglet-2007-1480K-II-4908.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ordforande@aef.n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ef.nu/wp-content/uploads/2021/10/protokoll-Campus-Alvsborg151215-1.pdf" TargetMode="External"/><Relationship Id="rId2" Type="http://schemas.openxmlformats.org/officeDocument/2006/relationships/hyperlink" Target="https://www.aef.nu/wp-content/uploads/2021/10/SDF-V-2014-10tuhandlingsplan_social_ekonomi.pdf" TargetMode="External"/><Relationship Id="rId1" Type="http://schemas.openxmlformats.org/officeDocument/2006/relationships/slideLayout" Target="../slideLayouts/slideLayout1.xml"/><Relationship Id="rId5" Type="http://schemas.openxmlformats.org/officeDocument/2006/relationships/hyperlink" Target="http://www.pousetteco.se/home-2"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aef.nu/wp-content/uploads/2021/10/SBK-23-05-2016-tu-2.pdf" TargetMode="External"/><Relationship Id="rId2" Type="http://schemas.openxmlformats.org/officeDocument/2006/relationships/hyperlink" Target="https://www.aef.nu/wp-content/uploads/2021/10/Markreservation-for-bostader-och-idrott-m.m.-23_FN180521.pdf" TargetMode="External"/><Relationship Id="rId1" Type="http://schemas.openxmlformats.org/officeDocument/2006/relationships/slideLayout" Target="../slideLayouts/slideLayout1.xml"/><Relationship Id="rId5" Type="http://schemas.openxmlformats.org/officeDocument/2006/relationships/hyperlink" Target="http://www.pousetteco.se/home-2"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ef.nu/wp-content/uploads/2021/10/SBK-forprovning-gallande-detaljplan-vor-bostader-mm-2016-06-21-Dnr-1210-15.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aef.nu/wp-content/uploads/2021/10/Markreservation-for-bostader-och-idrott-m.m.-23_FN180521.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aef.nu/wp-content/uploads/2021/02/BN-protokoll-Startplan-2021-05Protokollsutdrag2020-12-15&#167;653.pdf" TargetMode="External"/><Relationship Id="rId2" Type="http://schemas.openxmlformats.org/officeDocument/2006/relationships/hyperlink" Target="https://www.aef.nu/wp-content/uploads/2021/02/Redegatan-fran-Startplan-2021.png"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ef.nu/wp-content/uploads/2021/10/Naturinventering_201021.pdf" TargetMode="External"/><Relationship Id="rId7" Type="http://schemas.openxmlformats.org/officeDocument/2006/relationships/hyperlink" Target="https://www.aef.nu/wp-content/uploads/2021/10/Redegatan-bordlagt-i-FN-18-10-2021.png" TargetMode="External"/><Relationship Id="rId2" Type="http://schemas.openxmlformats.org/officeDocument/2006/relationships/hyperlink" Target="https://www.aef.nu/wp-content/uploads/2021/10/Program-Redegatan_samradshandling.pdf" TargetMode="External"/><Relationship Id="rId1" Type="http://schemas.openxmlformats.org/officeDocument/2006/relationships/slideLayout" Target="../slideLayouts/slideLayout1.xml"/><Relationship Id="rId6" Type="http://schemas.openxmlformats.org/officeDocument/2006/relationships/hyperlink" Target="https://www.aef.nu/wp-content/uploads/2021/10/Redegatan-yttrande-Fastighetskontoret-22_FN211018.pdf" TargetMode="External"/><Relationship Id="rId5" Type="http://schemas.openxmlformats.org/officeDocument/2006/relationships/hyperlink" Target="https://www.aef.nu/wp-content/uploads/2021/10/Redegatan-Infomote_web-1.pdf" TargetMode="External"/><Relationship Id="rId4" Type="http://schemas.openxmlformats.org/officeDocument/2006/relationships/hyperlink" Target="https://www.aef.nu/wp-content/uploads/2021/10/sammanfattning-BarnKonsekvensAnalys-och-Social-KA-enka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ED4822-F1C3-4BBC-B594-58D5CFA82E33}"/>
              </a:ext>
            </a:extLst>
          </p:cNvPr>
          <p:cNvSpPr>
            <a:spLocks noGrp="1"/>
          </p:cNvSpPr>
          <p:nvPr>
            <p:ph type="sldNum" sz="quarter" idx="12"/>
          </p:nvPr>
        </p:nvSpPr>
        <p:spPr/>
        <p:txBody>
          <a:bodyPr wrap="square" anchor="b">
            <a:noAutofit/>
          </a:bodyPr>
          <a:lstStyle/>
          <a:p>
            <a:fld id="{23AA811B-2EBD-4900-905E-5BE206449611}" type="slidenum">
              <a:rPr lang="en-GB" smtClean="0"/>
              <a:pPr/>
              <a:t>1</a:t>
            </a:fld>
            <a:endParaRPr lang="en-GB" dirty="0"/>
          </a:p>
        </p:txBody>
      </p:sp>
      <p:pic>
        <p:nvPicPr>
          <p:cNvPr id="6" name="Picture 5" descr="Text&#10;&#10;Description automatically generated with medium confidence">
            <a:extLst>
              <a:ext uri="{FF2B5EF4-FFF2-40B4-BE49-F238E27FC236}">
                <a16:creationId xmlns:a16="http://schemas.microsoft.com/office/drawing/2014/main" id="{C4709931-6A36-4680-8BAC-6B1C68B51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1569308"/>
          </a:xfrm>
          <a:prstGeom prst="rect">
            <a:avLst/>
          </a:prstGeom>
        </p:spPr>
      </p:pic>
      <p:sp>
        <p:nvSpPr>
          <p:cNvPr id="7" name="TextBox 6">
            <a:extLst>
              <a:ext uri="{FF2B5EF4-FFF2-40B4-BE49-F238E27FC236}">
                <a16:creationId xmlns:a16="http://schemas.microsoft.com/office/drawing/2014/main" id="{E17F492E-62DE-47B2-87A1-296BE252C4E0}"/>
              </a:ext>
            </a:extLst>
          </p:cNvPr>
          <p:cNvSpPr txBox="1"/>
          <p:nvPr/>
        </p:nvSpPr>
        <p:spPr>
          <a:xfrm>
            <a:off x="481913" y="1952368"/>
            <a:ext cx="11446660" cy="492443"/>
          </a:xfrm>
          <a:prstGeom prst="rect">
            <a:avLst/>
          </a:prstGeom>
          <a:noFill/>
        </p:spPr>
        <p:txBody>
          <a:bodyPr wrap="none" lIns="0" tIns="0" rIns="0" bIns="0" rtlCol="0">
            <a:spAutoFit/>
          </a:bodyPr>
          <a:lstStyle/>
          <a:p>
            <a:pPr algn="l"/>
            <a:r>
              <a:rPr lang="sv-SE" sz="3200" dirty="0">
                <a:latin typeface="Arial Black" panose="020B0A04020102020204" pitchFamily="34" charset="0"/>
              </a:rPr>
              <a:t>Möte om planprogram för Redegatan, bostäder mm</a:t>
            </a:r>
          </a:p>
        </p:txBody>
      </p:sp>
      <p:sp>
        <p:nvSpPr>
          <p:cNvPr id="8" name="TextBox 7">
            <a:extLst>
              <a:ext uri="{FF2B5EF4-FFF2-40B4-BE49-F238E27FC236}">
                <a16:creationId xmlns:a16="http://schemas.microsoft.com/office/drawing/2014/main" id="{54FEC8DD-89C4-4B8A-9EF7-CDCE4D4F345F}"/>
              </a:ext>
            </a:extLst>
          </p:cNvPr>
          <p:cNvSpPr txBox="1"/>
          <p:nvPr/>
        </p:nvSpPr>
        <p:spPr>
          <a:xfrm>
            <a:off x="481913" y="2760822"/>
            <a:ext cx="5817298" cy="861774"/>
          </a:xfrm>
          <a:prstGeom prst="rect">
            <a:avLst/>
          </a:prstGeom>
          <a:noFill/>
        </p:spPr>
        <p:txBody>
          <a:bodyPr wrap="none" lIns="0" tIns="0" rIns="0" bIns="0" rtlCol="0">
            <a:spAutoFit/>
          </a:bodyPr>
          <a:lstStyle/>
          <a:p>
            <a:pPr algn="l"/>
            <a:r>
              <a:rPr lang="sv-SE" sz="2800" dirty="0">
                <a:latin typeface="Arial" panose="020B0604020202020204" pitchFamily="34" charset="0"/>
                <a:cs typeface="Arial" panose="020B0604020202020204" pitchFamily="34" charset="0"/>
              </a:rPr>
              <a:t>Församlingshemmet, Älvsborg kyrka</a:t>
            </a:r>
          </a:p>
          <a:p>
            <a:pPr algn="l"/>
            <a:r>
              <a:rPr lang="sv-SE" sz="2800" dirty="0">
                <a:latin typeface="Arial" panose="020B0604020202020204" pitchFamily="34" charset="0"/>
                <a:cs typeface="Arial" panose="020B0604020202020204" pitchFamily="34" charset="0"/>
              </a:rPr>
              <a:t>Måndag 18/10 2021 </a:t>
            </a:r>
            <a:r>
              <a:rPr lang="sv-SE" sz="2800" dirty="0" err="1">
                <a:latin typeface="Arial" panose="020B0604020202020204" pitchFamily="34" charset="0"/>
                <a:cs typeface="Arial" panose="020B0604020202020204" pitchFamily="34" charset="0"/>
              </a:rPr>
              <a:t>kl</a:t>
            </a:r>
            <a:r>
              <a:rPr lang="sv-SE" sz="2800" dirty="0">
                <a:latin typeface="Arial" panose="020B0604020202020204" pitchFamily="34" charset="0"/>
                <a:cs typeface="Arial" panose="020B0604020202020204" pitchFamily="34" charset="0"/>
              </a:rPr>
              <a:t> 18:30</a:t>
            </a:r>
          </a:p>
        </p:txBody>
      </p:sp>
      <p:sp>
        <p:nvSpPr>
          <p:cNvPr id="9" name="TextBox 8">
            <a:extLst>
              <a:ext uri="{FF2B5EF4-FFF2-40B4-BE49-F238E27FC236}">
                <a16:creationId xmlns:a16="http://schemas.microsoft.com/office/drawing/2014/main" id="{B967E135-2CDE-473C-AD50-B760535CE6D7}"/>
              </a:ext>
            </a:extLst>
          </p:cNvPr>
          <p:cNvSpPr txBox="1"/>
          <p:nvPr/>
        </p:nvSpPr>
        <p:spPr>
          <a:xfrm>
            <a:off x="481914" y="3677213"/>
            <a:ext cx="11136346" cy="3385542"/>
          </a:xfrm>
          <a:prstGeom prst="rect">
            <a:avLst/>
          </a:prstGeom>
          <a:noFill/>
        </p:spPr>
        <p:txBody>
          <a:bodyPr wrap="square" lIns="0" tIns="0" rIns="0" bIns="0" rtlCol="0">
            <a:spAutoFit/>
          </a:bodyPr>
          <a:lstStyle/>
          <a:p>
            <a:pPr algn="l"/>
            <a:endParaRPr lang="sv-SE" sz="2400" dirty="0">
              <a:latin typeface="Arial" panose="020B0604020202020204" pitchFamily="34" charset="0"/>
              <a:cs typeface="Arial" panose="020B0604020202020204" pitchFamily="34" charset="0"/>
            </a:endParaRPr>
          </a:p>
          <a:p>
            <a:pPr algn="l"/>
            <a:r>
              <a:rPr lang="sv-SE" sz="2400" dirty="0">
                <a:latin typeface="Arial" panose="020B0604020202020204" pitchFamily="34" charset="0"/>
                <a:cs typeface="Arial" panose="020B0604020202020204" pitchFamily="34" charset="0"/>
              </a:rPr>
              <a:t>Program:</a:t>
            </a:r>
          </a:p>
          <a:p>
            <a:pPr marL="342900" indent="-342900" algn="l">
              <a:buFont typeface="Arial" panose="020B0604020202020204" pitchFamily="34" charset="0"/>
              <a:buChar char="•"/>
            </a:pPr>
            <a:r>
              <a:rPr lang="sv-SE" sz="2400" dirty="0">
                <a:latin typeface="Arial" panose="020B0604020202020204" pitchFamily="34" charset="0"/>
                <a:cs typeface="Arial" panose="020B0604020202020204" pitchFamily="34" charset="0"/>
              </a:rPr>
              <a:t>Bakgrund till utvecklingen – Anders Ellegård</a:t>
            </a:r>
          </a:p>
          <a:p>
            <a:pPr marL="342900" indent="-342900" algn="l">
              <a:buFont typeface="Arial" panose="020B0604020202020204" pitchFamily="34" charset="0"/>
              <a:buChar char="•"/>
            </a:pPr>
            <a:r>
              <a:rPr lang="sv-SE" sz="2400" dirty="0">
                <a:latin typeface="Arial" panose="020B0604020202020204" pitchFamily="34" charset="0"/>
                <a:cs typeface="Arial" panose="020B0604020202020204" pitchFamily="34" charset="0"/>
              </a:rPr>
              <a:t>Reaktioner på planprogrammet </a:t>
            </a:r>
            <a:r>
              <a:rPr lang="sv-SE" sz="2400">
                <a:latin typeface="Arial" panose="020B0604020202020204" pitchFamily="34" charset="0"/>
                <a:cs typeface="Arial" panose="020B0604020202020204" pitchFamily="34" charset="0"/>
              </a:rPr>
              <a:t>– Flemming </a:t>
            </a:r>
            <a:r>
              <a:rPr lang="sv-SE" sz="2400" dirty="0">
                <a:latin typeface="Arial" panose="020B0604020202020204" pitchFamily="34" charset="0"/>
                <a:cs typeface="Arial" panose="020B0604020202020204" pitchFamily="34" charset="0"/>
              </a:rPr>
              <a:t>Nilausen</a:t>
            </a:r>
          </a:p>
          <a:p>
            <a:pPr marL="342900" indent="-342900" algn="l">
              <a:buFont typeface="Arial" panose="020B0604020202020204" pitchFamily="34" charset="0"/>
              <a:buChar char="•"/>
            </a:pPr>
            <a:r>
              <a:rPr lang="sv-SE" sz="2400" dirty="0">
                <a:latin typeface="Arial" panose="020B0604020202020204" pitchFamily="34" charset="0"/>
                <a:cs typeface="Arial" panose="020B0604020202020204" pitchFamily="34" charset="0"/>
              </a:rPr>
              <a:t>Diskussion</a:t>
            </a:r>
          </a:p>
          <a:p>
            <a:pPr marL="342900" indent="-342900" algn="l">
              <a:buFont typeface="Arial" panose="020B0604020202020204" pitchFamily="34" charset="0"/>
              <a:buChar char="•"/>
            </a:pPr>
            <a:endParaRPr lang="sv-SE" sz="2400" dirty="0">
              <a:latin typeface="Arial" panose="020B0604020202020204" pitchFamily="34" charset="0"/>
              <a:cs typeface="Arial" panose="020B0604020202020204" pitchFamily="34" charset="0"/>
            </a:endParaRPr>
          </a:p>
          <a:p>
            <a:pPr algn="l"/>
            <a:r>
              <a:rPr lang="sv-SE" sz="2000" dirty="0">
                <a:latin typeface="Arial" panose="020B0604020202020204" pitchFamily="34" charset="0"/>
                <a:cs typeface="Arial" panose="020B0604020202020204" pitchFamily="34" charset="0"/>
              </a:rPr>
              <a:t>Notera: ÄEF har bjudit in tjänstepersoner från staden att informera om läget, men dessa har varit förhindrade att ställa upp. Vi får därför själva informera så gott vi kan.</a:t>
            </a:r>
          </a:p>
          <a:p>
            <a:pPr algn="l"/>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39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466722" y="586856"/>
            <a:ext cx="3201366" cy="959312"/>
          </a:xfrm>
        </p:spPr>
        <p:txBody>
          <a:bodyPr vert="horz" lIns="91440" tIns="45720" rIns="91440" bIns="45720" rtlCol="0" anchor="b">
            <a:normAutofit fontScale="90000"/>
          </a:bodyPr>
          <a:lstStyle/>
          <a:p>
            <a:pPr algn="r"/>
            <a:r>
              <a:rPr lang="en-US" sz="2500" b="1" kern="1200" dirty="0" err="1">
                <a:solidFill>
                  <a:srgbClr val="FFFFFF"/>
                </a:solidFill>
                <a:latin typeface="+mj-lt"/>
                <a:ea typeface="+mj-ea"/>
                <a:cs typeface="+mj-cs"/>
              </a:rPr>
              <a:t>Synpunkter</a:t>
            </a:r>
            <a:r>
              <a:rPr lang="en-US" sz="2500" b="1" dirty="0">
                <a:solidFill>
                  <a:srgbClr val="FFFFFF"/>
                </a:solidFill>
              </a:rPr>
              <a:t> och </a:t>
            </a:r>
            <a:r>
              <a:rPr lang="en-US" sz="2500" b="1" dirty="0" err="1">
                <a:solidFill>
                  <a:srgbClr val="FFFFFF"/>
                </a:solidFill>
              </a:rPr>
              <a:t>r</a:t>
            </a:r>
            <a:r>
              <a:rPr lang="en-US" sz="2500" b="1" kern="1200" dirty="0" err="1">
                <a:solidFill>
                  <a:srgbClr val="FFFFFF"/>
                </a:solidFill>
                <a:latin typeface="+mj-lt"/>
                <a:ea typeface="+mj-ea"/>
                <a:cs typeface="+mj-cs"/>
              </a:rPr>
              <a:t>eaktioner</a:t>
            </a:r>
            <a:r>
              <a:rPr lang="en-US" sz="2500" b="1" kern="1200" dirty="0">
                <a:solidFill>
                  <a:srgbClr val="FFFFFF"/>
                </a:solidFill>
                <a:latin typeface="+mj-lt"/>
                <a:ea typeface="+mj-ea"/>
                <a:cs typeface="+mj-cs"/>
              </a:rPr>
              <a:t> </a:t>
            </a:r>
            <a:r>
              <a:rPr lang="en-US" sz="2500" b="1" kern="1200" dirty="0" err="1">
                <a:solidFill>
                  <a:srgbClr val="FFFFFF"/>
                </a:solidFill>
                <a:latin typeface="+mj-lt"/>
                <a:ea typeface="+mj-ea"/>
                <a:cs typeface="+mj-cs"/>
              </a:rPr>
              <a:t>på</a:t>
            </a:r>
            <a:r>
              <a:rPr lang="en-US" sz="2500" b="1" kern="1200" dirty="0">
                <a:solidFill>
                  <a:srgbClr val="FFFFFF"/>
                </a:solidFill>
                <a:latin typeface="+mj-lt"/>
                <a:ea typeface="+mj-ea"/>
                <a:cs typeface="+mj-cs"/>
              </a:rPr>
              <a:t> </a:t>
            </a:r>
            <a:r>
              <a:rPr lang="en-US" sz="2500" b="1" kern="1200" dirty="0" err="1">
                <a:solidFill>
                  <a:srgbClr val="FFFFFF"/>
                </a:solidFill>
                <a:latin typeface="+mj-lt"/>
                <a:ea typeface="+mj-ea"/>
                <a:cs typeface="+mj-cs"/>
              </a:rPr>
              <a:t>planprogrammet</a:t>
            </a:r>
            <a:r>
              <a:rPr lang="en-US" sz="2500" b="1" kern="1200" dirty="0">
                <a:solidFill>
                  <a:srgbClr val="FFFFFF"/>
                </a:solidFill>
                <a:latin typeface="+mj-lt"/>
                <a:ea typeface="+mj-ea"/>
                <a:cs typeface="+mj-cs"/>
              </a:rPr>
              <a:t> och </a:t>
            </a:r>
            <a:r>
              <a:rPr lang="en-US" sz="2500" b="1" kern="1200" dirty="0" err="1">
                <a:solidFill>
                  <a:srgbClr val="FFFFFF"/>
                </a:solidFill>
                <a:latin typeface="+mj-lt"/>
                <a:ea typeface="+mj-ea"/>
                <a:cs typeface="+mj-cs"/>
              </a:rPr>
              <a:t>samrådet</a:t>
            </a:r>
            <a:endParaRPr lang="en-US" sz="2500" b="1" kern="1200" dirty="0">
              <a:solidFill>
                <a:srgbClr val="FFFFFF"/>
              </a:solidFill>
              <a:latin typeface="+mj-lt"/>
              <a:ea typeface="+mj-ea"/>
              <a:cs typeface="+mj-cs"/>
            </a:endParaRP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marL="1600200" lvl="4" indent="-228600" algn="l">
              <a:buFont typeface="Arial" panose="020B0604020202020204" pitchFamily="34" charset="0"/>
              <a:buChar char="•"/>
            </a:pPr>
            <a:r>
              <a:rPr lang="en-US" sz="2000" dirty="0"/>
              <a:t>	</a:t>
            </a:r>
            <a:r>
              <a:rPr lang="en-US" sz="2400" dirty="0" err="1"/>
              <a:t>Synpunkter</a:t>
            </a:r>
            <a:r>
              <a:rPr lang="en-US" sz="2400" dirty="0"/>
              <a:t> vid </a:t>
            </a:r>
            <a:r>
              <a:rPr lang="en-US" sz="2400" dirty="0" err="1"/>
              <a:t>samrådsmöte</a:t>
            </a:r>
            <a:endParaRPr lang="en-US" sz="2400" dirty="0"/>
          </a:p>
          <a:p>
            <a:pPr marL="1371600" lvl="4" algn="l"/>
            <a:endParaRPr lang="en-US" sz="2400" dirty="0"/>
          </a:p>
          <a:p>
            <a:pPr lvl="4" indent="-228600" algn="l">
              <a:buFont typeface="Arial" panose="020B0604020202020204" pitchFamily="34" charset="0"/>
              <a:buChar char="•"/>
            </a:pPr>
            <a:r>
              <a:rPr lang="en-US" sz="2400" dirty="0" err="1"/>
              <a:t>Analys</a:t>
            </a:r>
            <a:r>
              <a:rPr lang="en-US" sz="2400" dirty="0"/>
              <a:t> av </a:t>
            </a:r>
            <a:r>
              <a:rPr lang="en-US" sz="2400" dirty="0" err="1"/>
              <a:t>utsänt</a:t>
            </a:r>
            <a:r>
              <a:rPr lang="en-US" sz="2400" dirty="0"/>
              <a:t> material till </a:t>
            </a:r>
            <a:r>
              <a:rPr lang="en-US" sz="2400" dirty="0" err="1"/>
              <a:t>samrådsmötet</a:t>
            </a:r>
            <a:endParaRPr lang="en-US" sz="2400" dirty="0"/>
          </a:p>
          <a:p>
            <a:pPr lvl="4" indent="-228600" algn="l">
              <a:buFont typeface="Arial" panose="020B0604020202020204" pitchFamily="34" charset="0"/>
              <a:buChar char="•"/>
            </a:pPr>
            <a:endParaRPr lang="en-US" sz="2400" dirty="0"/>
          </a:p>
          <a:p>
            <a:pPr lvl="4" indent="-228600" algn="l">
              <a:buFont typeface="Arial" panose="020B0604020202020204" pitchFamily="34" charset="0"/>
              <a:buChar char="•"/>
            </a:pPr>
            <a:r>
              <a:rPr lang="en-US" sz="2400" dirty="0" err="1"/>
              <a:t>Analys</a:t>
            </a:r>
            <a:r>
              <a:rPr lang="en-US" sz="2400" dirty="0"/>
              <a:t> av </a:t>
            </a:r>
            <a:r>
              <a:rPr lang="en-US" sz="2400" dirty="0" err="1"/>
              <a:t>underliggande</a:t>
            </a:r>
            <a:r>
              <a:rPr lang="en-US" sz="2400" dirty="0"/>
              <a:t> </a:t>
            </a:r>
            <a:r>
              <a:rPr lang="en-US" sz="2400" dirty="0" err="1"/>
              <a:t>utredningar</a:t>
            </a:r>
            <a:endParaRPr lang="en-US" sz="24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Rubrik 1">
            <a:extLst>
              <a:ext uri="{FF2B5EF4-FFF2-40B4-BE49-F238E27FC236}">
                <a16:creationId xmlns:a16="http://schemas.microsoft.com/office/drawing/2014/main" id="{972B1FD4-B853-43BD-AF93-036D66B90187}"/>
              </a:ext>
            </a:extLst>
          </p:cNvPr>
          <p:cNvSpPr txBox="1">
            <a:spLocks/>
          </p:cNvSpPr>
          <p:nvPr/>
        </p:nvSpPr>
        <p:spPr>
          <a:xfrm>
            <a:off x="549965" y="1697078"/>
            <a:ext cx="3201366" cy="9593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500" b="1" dirty="0" err="1">
                <a:solidFill>
                  <a:srgbClr val="FFFFFF"/>
                </a:solidFill>
              </a:rPr>
              <a:t>Flemming</a:t>
            </a:r>
            <a:r>
              <a:rPr lang="en-US" sz="2500" b="1" dirty="0">
                <a:solidFill>
                  <a:srgbClr val="FFFFFF"/>
                </a:solidFill>
              </a:rPr>
              <a:t> Nilausen, ÄEF</a:t>
            </a:r>
          </a:p>
        </p:txBody>
      </p:sp>
    </p:spTree>
    <p:extLst>
      <p:ext uri="{BB962C8B-B14F-4D97-AF65-F5344CB8AC3E}">
        <p14:creationId xmlns:p14="http://schemas.microsoft.com/office/powerpoint/2010/main" val="81407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98DA3F3-9852-44D0-BB46-0ACE71FE0CA3}"/>
              </a:ext>
            </a:extLst>
          </p:cNvPr>
          <p:cNvSpPr>
            <a:spLocks noGrp="1"/>
          </p:cNvSpPr>
          <p:nvPr>
            <p:ph type="title"/>
          </p:nvPr>
        </p:nvSpPr>
        <p:spPr>
          <a:xfrm>
            <a:off x="466722" y="586855"/>
            <a:ext cx="3201366" cy="3387497"/>
          </a:xfrm>
        </p:spPr>
        <p:txBody>
          <a:bodyPr anchor="b">
            <a:normAutofit/>
          </a:bodyPr>
          <a:lstStyle/>
          <a:p>
            <a:pPr algn="r"/>
            <a:r>
              <a:rPr lang="sv-SE" sz="4000">
                <a:solidFill>
                  <a:srgbClr val="FFFFFF"/>
                </a:solidFill>
              </a:rPr>
              <a:t>Av dessa frågor att döma förelåg inte fullständigt material</a:t>
            </a:r>
          </a:p>
        </p:txBody>
      </p:sp>
      <p:sp>
        <p:nvSpPr>
          <p:cNvPr id="3" name="Platshållare för innehåll 2">
            <a:extLst>
              <a:ext uri="{FF2B5EF4-FFF2-40B4-BE49-F238E27FC236}">
                <a16:creationId xmlns:a16="http://schemas.microsoft.com/office/drawing/2014/main" id="{B06CB5F3-7EA5-4203-A170-918FC568FBDC}"/>
              </a:ext>
            </a:extLst>
          </p:cNvPr>
          <p:cNvSpPr>
            <a:spLocks noGrp="1"/>
          </p:cNvSpPr>
          <p:nvPr>
            <p:ph idx="1"/>
          </p:nvPr>
        </p:nvSpPr>
        <p:spPr>
          <a:xfrm>
            <a:off x="4810259" y="649480"/>
            <a:ext cx="6555347" cy="5546047"/>
          </a:xfrm>
        </p:spPr>
        <p:txBody>
          <a:bodyPr anchor="ctr">
            <a:normAutofit lnSpcReduction="10000"/>
          </a:bodyPr>
          <a:lstStyle/>
          <a:p>
            <a:pPr marL="0" indent="0">
              <a:buNone/>
            </a:pPr>
            <a:r>
              <a:rPr lang="sv-SE" b="1" dirty="0"/>
              <a:t>Synpunkter och frågor från samrådsmötet</a:t>
            </a:r>
          </a:p>
          <a:p>
            <a:r>
              <a:rPr lang="sv-SE" sz="2000" dirty="0"/>
              <a:t>Vilka höjder på byggnationer och  räknat utifrån vilka    markhöjder?</a:t>
            </a:r>
          </a:p>
          <a:p>
            <a:r>
              <a:rPr lang="sv-SE" sz="2000" dirty="0"/>
              <a:t>Grönområdets exploatering</a:t>
            </a:r>
          </a:p>
          <a:p>
            <a:r>
              <a:rPr lang="sv-SE" sz="2000" dirty="0"/>
              <a:t>Mycket dålig information om projektets existens med hänsyn till dess stora inverkan på området och dess omfång</a:t>
            </a:r>
          </a:p>
          <a:p>
            <a:r>
              <a:rPr lang="sv-SE" sz="2000" dirty="0"/>
              <a:t>Hur ser beslutsprocessen ut och hur långt har det kommit?</a:t>
            </a:r>
          </a:p>
          <a:p>
            <a:r>
              <a:rPr lang="sv-SE" sz="2000" dirty="0"/>
              <a:t>Representanter från vårdcentral verkar överraskad av projektets existens</a:t>
            </a:r>
          </a:p>
          <a:p>
            <a:r>
              <a:rPr lang="sv-SE" sz="2000" dirty="0"/>
              <a:t>Påstådd otrygghet känner boende i området inte igen i sin egen vardag. Varifrån kommer dessa påståenden?</a:t>
            </a:r>
          </a:p>
          <a:p>
            <a:r>
              <a:rPr lang="sv-SE" sz="2000" dirty="0"/>
              <a:t>Antalet P-platser och hur kommer de att ligga relativt vårdcentral med mycket stort antal besökare. Minst 600 besökare per dag + ambulanser + färdtjänst mm. Hit cyklar få besökare</a:t>
            </a:r>
          </a:p>
          <a:p>
            <a:r>
              <a:rPr lang="sv-SE" sz="2000" dirty="0"/>
              <a:t>Äldreboenden/Serviceboenden hur är detta tänkt?</a:t>
            </a:r>
          </a:p>
          <a:p>
            <a:endParaRPr lang="sv-SE" sz="2000" dirty="0"/>
          </a:p>
        </p:txBody>
      </p:sp>
    </p:spTree>
    <p:extLst>
      <p:ext uri="{BB962C8B-B14F-4D97-AF65-F5344CB8AC3E}">
        <p14:creationId xmlns:p14="http://schemas.microsoft.com/office/powerpoint/2010/main" val="341177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98DA3F3-9852-44D0-BB46-0ACE71FE0CA3}"/>
              </a:ext>
            </a:extLst>
          </p:cNvPr>
          <p:cNvSpPr>
            <a:spLocks noGrp="1"/>
          </p:cNvSpPr>
          <p:nvPr>
            <p:ph type="title"/>
          </p:nvPr>
        </p:nvSpPr>
        <p:spPr>
          <a:xfrm>
            <a:off x="466722" y="586855"/>
            <a:ext cx="3201366" cy="3387497"/>
          </a:xfrm>
        </p:spPr>
        <p:txBody>
          <a:bodyPr anchor="b">
            <a:normAutofit fontScale="90000"/>
          </a:bodyPr>
          <a:lstStyle/>
          <a:p>
            <a:r>
              <a:rPr lang="sv-SE" sz="4000" dirty="0">
                <a:solidFill>
                  <a:srgbClr val="FFFFFF"/>
                </a:solidFill>
              </a:rPr>
              <a:t>Av dessa frågor att döma </a:t>
            </a:r>
            <a:br>
              <a:rPr lang="sv-SE" sz="4000" dirty="0">
                <a:solidFill>
                  <a:srgbClr val="FFFFFF"/>
                </a:solidFill>
              </a:rPr>
            </a:br>
            <a:r>
              <a:rPr lang="sv-SE" sz="4000" dirty="0">
                <a:solidFill>
                  <a:srgbClr val="FFFFFF"/>
                </a:solidFill>
              </a:rPr>
              <a:t>förelåg inte full-</a:t>
            </a:r>
            <a:br>
              <a:rPr lang="sv-SE" sz="4000" dirty="0">
                <a:solidFill>
                  <a:srgbClr val="FFFFFF"/>
                </a:solidFill>
              </a:rPr>
            </a:br>
            <a:r>
              <a:rPr lang="sv-SE" sz="4000" dirty="0" err="1">
                <a:solidFill>
                  <a:srgbClr val="FFFFFF"/>
                </a:solidFill>
              </a:rPr>
              <a:t>ständigtmaterial</a:t>
            </a:r>
            <a:endParaRPr lang="sv-SE" sz="4000" dirty="0">
              <a:solidFill>
                <a:srgbClr val="FFFFFF"/>
              </a:solidFill>
            </a:endParaRPr>
          </a:p>
        </p:txBody>
      </p:sp>
      <p:sp>
        <p:nvSpPr>
          <p:cNvPr id="3" name="Platshållare för innehåll 2">
            <a:extLst>
              <a:ext uri="{FF2B5EF4-FFF2-40B4-BE49-F238E27FC236}">
                <a16:creationId xmlns:a16="http://schemas.microsoft.com/office/drawing/2014/main" id="{B06CB5F3-7EA5-4203-A170-918FC568FBDC}"/>
              </a:ext>
            </a:extLst>
          </p:cNvPr>
          <p:cNvSpPr>
            <a:spLocks noGrp="1"/>
          </p:cNvSpPr>
          <p:nvPr>
            <p:ph idx="1"/>
          </p:nvPr>
        </p:nvSpPr>
        <p:spPr>
          <a:xfrm>
            <a:off x="4810259" y="649480"/>
            <a:ext cx="6555347" cy="5546047"/>
          </a:xfrm>
        </p:spPr>
        <p:txBody>
          <a:bodyPr anchor="ctr">
            <a:normAutofit lnSpcReduction="10000"/>
          </a:bodyPr>
          <a:lstStyle/>
          <a:p>
            <a:endParaRPr lang="sv-SE" sz="2000" dirty="0"/>
          </a:p>
          <a:p>
            <a:r>
              <a:rPr lang="sv-SE" sz="2000" dirty="0"/>
              <a:t>Trafiksituationens lösning. Bergakärrsgatan redan stor genomfartsled till skola, idrottsanläggningar, parkeringar på gatorna utanför området, stor mopedisttrafik. Med utbyggnad följer än större genomfartstrafik. </a:t>
            </a:r>
          </a:p>
          <a:p>
            <a:r>
              <a:rPr lang="sv-SE" sz="2000" dirty="0"/>
              <a:t>Angiven trafikbelastning på </a:t>
            </a:r>
            <a:r>
              <a:rPr lang="sv-SE" sz="2000" dirty="0" err="1"/>
              <a:t>Redegatan</a:t>
            </a:r>
            <a:r>
              <a:rPr lang="sv-SE" sz="2000" dirty="0"/>
              <a:t> och Fågelvägen lika stor. Detta måste vara en feltolkning. </a:t>
            </a:r>
          </a:p>
          <a:p>
            <a:r>
              <a:rPr lang="sv-SE" sz="2000" dirty="0"/>
              <a:t>Mycket stora problem med parkering till idrottsanläggningarna redan idag. Det massparkeras på omkringliggande gator.</a:t>
            </a:r>
          </a:p>
          <a:p>
            <a:r>
              <a:rPr lang="sv-SE" sz="2000" dirty="0"/>
              <a:t>Var skall busslasterna med elitspelare och </a:t>
            </a:r>
            <a:r>
              <a:rPr lang="sv-SE" sz="2000" dirty="0" err="1"/>
              <a:t>publil</a:t>
            </a:r>
            <a:r>
              <a:rPr lang="sv-SE" sz="2000" dirty="0"/>
              <a:t> parkera?</a:t>
            </a:r>
          </a:p>
          <a:p>
            <a:r>
              <a:rPr lang="sv-SE" sz="2000" dirty="0"/>
              <a:t>Var skall skolor till de nya inflyttade familjerna ligga?</a:t>
            </a:r>
          </a:p>
          <a:p>
            <a:r>
              <a:rPr lang="sv-SE" sz="2000" dirty="0"/>
              <a:t>Vilken yta skall man bebygga vid Hagenskolan?</a:t>
            </a:r>
          </a:p>
          <a:p>
            <a:r>
              <a:rPr lang="sv-SE" sz="2000" dirty="0"/>
              <a:t>Kan ni redogöra hur den sociala- resp. barnkonsekvensanalysen har tillkommit och utförts?</a:t>
            </a:r>
          </a:p>
          <a:p>
            <a:r>
              <a:rPr lang="sv-SE" sz="2000" dirty="0"/>
              <a:t>Byggnation utsidan grönområdet utmed Fågelvägen får dramatisk påverkan på området hur kommer detta att se ut?</a:t>
            </a:r>
          </a:p>
          <a:p>
            <a:endParaRPr lang="sv-SE" sz="2000" dirty="0"/>
          </a:p>
          <a:p>
            <a:endParaRPr lang="sv-SE" sz="2000" dirty="0"/>
          </a:p>
        </p:txBody>
      </p:sp>
    </p:spTree>
    <p:extLst>
      <p:ext uri="{BB962C8B-B14F-4D97-AF65-F5344CB8AC3E}">
        <p14:creationId xmlns:p14="http://schemas.microsoft.com/office/powerpoint/2010/main" val="290402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98DA3F3-9852-44D0-BB46-0ACE71FE0CA3}"/>
              </a:ext>
            </a:extLst>
          </p:cNvPr>
          <p:cNvSpPr>
            <a:spLocks noGrp="1"/>
          </p:cNvSpPr>
          <p:nvPr>
            <p:ph type="title"/>
          </p:nvPr>
        </p:nvSpPr>
        <p:spPr>
          <a:xfrm>
            <a:off x="466722" y="586855"/>
            <a:ext cx="3201366" cy="2732815"/>
          </a:xfrm>
        </p:spPr>
        <p:txBody>
          <a:bodyPr anchor="b">
            <a:normAutofit/>
          </a:bodyPr>
          <a:lstStyle/>
          <a:p>
            <a:r>
              <a:rPr lang="sv-SE" sz="3600" dirty="0">
                <a:solidFill>
                  <a:srgbClr val="FFFFFF"/>
                </a:solidFill>
              </a:rPr>
              <a:t>Av dessa frågor att döma förelåg inte full-ständigt material</a:t>
            </a:r>
          </a:p>
        </p:txBody>
      </p:sp>
      <p:sp>
        <p:nvSpPr>
          <p:cNvPr id="3" name="Platshållare för innehåll 2">
            <a:extLst>
              <a:ext uri="{FF2B5EF4-FFF2-40B4-BE49-F238E27FC236}">
                <a16:creationId xmlns:a16="http://schemas.microsoft.com/office/drawing/2014/main" id="{B06CB5F3-7EA5-4203-A170-918FC568FBDC}"/>
              </a:ext>
            </a:extLst>
          </p:cNvPr>
          <p:cNvSpPr>
            <a:spLocks noGrp="1"/>
          </p:cNvSpPr>
          <p:nvPr>
            <p:ph idx="1"/>
          </p:nvPr>
        </p:nvSpPr>
        <p:spPr>
          <a:xfrm>
            <a:off x="4810259" y="649480"/>
            <a:ext cx="6555347" cy="5546047"/>
          </a:xfrm>
        </p:spPr>
        <p:txBody>
          <a:bodyPr anchor="ctr">
            <a:normAutofit/>
          </a:bodyPr>
          <a:lstStyle/>
          <a:p>
            <a:r>
              <a:rPr lang="sv-SE" sz="2000" dirty="0"/>
              <a:t>Varför lägre höjd mot villakvarteren i söder och ej mot Långedragsvägen?</a:t>
            </a:r>
          </a:p>
          <a:p>
            <a:r>
              <a:rPr lang="sv-SE" sz="2000" dirty="0"/>
              <a:t>Skall allt på Hängpilsgatan rivas?</a:t>
            </a:r>
          </a:p>
          <a:p>
            <a:r>
              <a:rPr lang="sv-SE" sz="2000" dirty="0"/>
              <a:t>Ur segregationssynvinkel vad är det tänkt för prissättning på produktionen. Kommer det att bli subventionerat?</a:t>
            </a:r>
          </a:p>
          <a:p>
            <a:r>
              <a:rPr lang="sv-SE" sz="2000" dirty="0"/>
              <a:t>Hur säkerställs att verksamheter i gatuplan verkligen blir av, så det inte blir som på </a:t>
            </a:r>
            <a:r>
              <a:rPr lang="sv-SE" sz="2000" dirty="0" err="1"/>
              <a:t>Götaälvgatan</a:t>
            </a:r>
            <a:r>
              <a:rPr lang="sv-SE" sz="2000" dirty="0"/>
              <a:t> där allt detta försvann efter projektägarbyte?</a:t>
            </a:r>
          </a:p>
          <a:p>
            <a:r>
              <a:rPr lang="sv-SE" sz="2000" dirty="0"/>
              <a:t>Hur är trafikanalyser gjorda för området? Tilltagande trafik i angränsande områden utgör stor olycksrisk för barnen.</a:t>
            </a:r>
          </a:p>
          <a:p>
            <a:r>
              <a:rPr lang="sv-SE" sz="2000" dirty="0"/>
              <a:t>Hög bebyggelse i skogsområdet rent förkastligt och tar bort grönytor. Byggnation nära Fågelvägen ger dålig boendemiljö.</a:t>
            </a:r>
          </a:p>
          <a:p>
            <a:r>
              <a:rPr lang="sv-SE" sz="2000" dirty="0"/>
              <a:t>Vilka bullerdämpande åtgärder tänker man sig på Torgny </a:t>
            </a:r>
            <a:r>
              <a:rPr lang="sv-SE" sz="2000" dirty="0" err="1"/>
              <a:t>Segerstedsgatan</a:t>
            </a:r>
            <a:r>
              <a:rPr lang="sv-SE" sz="2000" dirty="0"/>
              <a:t> som redan idag är mycket hårt belastad i rusningstrafik?</a:t>
            </a:r>
          </a:p>
        </p:txBody>
      </p:sp>
    </p:spTree>
    <p:extLst>
      <p:ext uri="{BB962C8B-B14F-4D97-AF65-F5344CB8AC3E}">
        <p14:creationId xmlns:p14="http://schemas.microsoft.com/office/powerpoint/2010/main" val="107986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98DA3F3-9852-44D0-BB46-0ACE71FE0CA3}"/>
              </a:ext>
            </a:extLst>
          </p:cNvPr>
          <p:cNvSpPr>
            <a:spLocks noGrp="1"/>
          </p:cNvSpPr>
          <p:nvPr>
            <p:ph type="title"/>
          </p:nvPr>
        </p:nvSpPr>
        <p:spPr>
          <a:xfrm>
            <a:off x="418225" y="1690079"/>
            <a:ext cx="3201366" cy="2738236"/>
          </a:xfrm>
        </p:spPr>
        <p:txBody>
          <a:bodyPr anchor="b">
            <a:normAutofit/>
          </a:bodyPr>
          <a:lstStyle/>
          <a:p>
            <a:r>
              <a:rPr lang="sv-SE" sz="3600" dirty="0">
                <a:solidFill>
                  <a:srgbClr val="FFFFFF"/>
                </a:solidFill>
              </a:rPr>
              <a:t>Av dessa frågor </a:t>
            </a:r>
            <a:r>
              <a:rPr lang="sv-SE" sz="3600">
                <a:solidFill>
                  <a:srgbClr val="FFFFFF"/>
                </a:solidFill>
              </a:rPr>
              <a:t>att döma förelåg </a:t>
            </a:r>
            <a:r>
              <a:rPr lang="sv-SE" sz="3600" dirty="0">
                <a:solidFill>
                  <a:srgbClr val="FFFFFF"/>
                </a:solidFill>
              </a:rPr>
              <a:t>inte full- ständigt material</a:t>
            </a:r>
          </a:p>
        </p:txBody>
      </p:sp>
      <p:sp>
        <p:nvSpPr>
          <p:cNvPr id="3" name="Platshållare för innehåll 2">
            <a:extLst>
              <a:ext uri="{FF2B5EF4-FFF2-40B4-BE49-F238E27FC236}">
                <a16:creationId xmlns:a16="http://schemas.microsoft.com/office/drawing/2014/main" id="{B06CB5F3-7EA5-4203-A170-918FC568FBDC}"/>
              </a:ext>
            </a:extLst>
          </p:cNvPr>
          <p:cNvSpPr>
            <a:spLocks noGrp="1"/>
          </p:cNvSpPr>
          <p:nvPr>
            <p:ph idx="1"/>
          </p:nvPr>
        </p:nvSpPr>
        <p:spPr>
          <a:xfrm>
            <a:off x="4810259" y="649480"/>
            <a:ext cx="6555347" cy="5546047"/>
          </a:xfrm>
        </p:spPr>
        <p:txBody>
          <a:bodyPr anchor="ctr">
            <a:normAutofit/>
          </a:bodyPr>
          <a:lstStyle/>
          <a:p>
            <a:endParaRPr lang="sv-SE" sz="2000" dirty="0"/>
          </a:p>
          <a:p>
            <a:r>
              <a:rPr lang="sv-SE" sz="2000" dirty="0"/>
              <a:t>Skyfallsåtgärder vad betyder detta mer konkret. </a:t>
            </a:r>
          </a:p>
          <a:p>
            <a:r>
              <a:rPr lang="sv-SE" sz="2000" dirty="0"/>
              <a:t>Dålig presentation av idrottsområdet. Kan ni redogöra mer konkret.</a:t>
            </a:r>
          </a:p>
          <a:p>
            <a:r>
              <a:rPr lang="sv-SE" sz="2000" dirty="0"/>
              <a:t>Var tänker man sig att förskolan skall byggas. </a:t>
            </a:r>
          </a:p>
          <a:p>
            <a:endParaRPr lang="sv-SE" sz="2000" dirty="0"/>
          </a:p>
          <a:p>
            <a:r>
              <a:rPr lang="sv-SE" sz="2400" b="1" dirty="0"/>
              <a:t>Detta var ett axplock av frågor som ställdes på samrådsmötet och något förväntat svar är inte att påräkna.</a:t>
            </a:r>
          </a:p>
          <a:p>
            <a:pPr marL="0" indent="0">
              <a:buNone/>
            </a:pPr>
            <a:endParaRPr lang="sv-SE" sz="2400" b="1" dirty="0"/>
          </a:p>
          <a:p>
            <a:pPr marL="0" indent="0">
              <a:buNone/>
            </a:pPr>
            <a:endParaRPr lang="sv-SE" sz="2000" dirty="0"/>
          </a:p>
        </p:txBody>
      </p:sp>
    </p:spTree>
    <p:extLst>
      <p:ext uri="{BB962C8B-B14F-4D97-AF65-F5344CB8AC3E}">
        <p14:creationId xmlns:p14="http://schemas.microsoft.com/office/powerpoint/2010/main" val="135145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5" name="Picture 1" descr="En bild som visar karta&#10;&#10;Automatiskt genererad beskrivning">
            <a:extLst>
              <a:ext uri="{FF2B5EF4-FFF2-40B4-BE49-F238E27FC236}">
                <a16:creationId xmlns:a16="http://schemas.microsoft.com/office/drawing/2014/main" id="{6F977AE7-AEF3-4BB2-8652-ABC29F1C6B87}"/>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667"/>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228599" y="612761"/>
            <a:ext cx="3329109" cy="1046230"/>
          </a:xfrm>
        </p:spPr>
        <p:txBody>
          <a:bodyPr anchor="t">
            <a:normAutofit fontScale="90000"/>
          </a:bodyPr>
          <a:lstStyle/>
          <a:p>
            <a:r>
              <a:rPr lang="sv-SE" sz="2800" dirty="0">
                <a:solidFill>
                  <a:srgbClr val="FFFFFF"/>
                </a:solidFill>
                <a:highlight>
                  <a:srgbClr val="008080"/>
                </a:highlight>
              </a:rPr>
              <a:t>Schematisk skiss från samrådspresentationen</a:t>
            </a:r>
          </a:p>
        </p:txBody>
      </p:sp>
      <p:sp>
        <p:nvSpPr>
          <p:cNvPr id="3" name="Platshållare för innehåll 2"/>
          <p:cNvSpPr>
            <a:spLocks noGrp="1"/>
          </p:cNvSpPr>
          <p:nvPr>
            <p:ph idx="1"/>
          </p:nvPr>
        </p:nvSpPr>
        <p:spPr>
          <a:xfrm>
            <a:off x="228599" y="1201790"/>
            <a:ext cx="5170861" cy="3962877"/>
          </a:xfrm>
        </p:spPr>
        <p:txBody>
          <a:bodyPr>
            <a:normAutofit/>
          </a:bodyPr>
          <a:lstStyle/>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r>
              <a:rPr lang="sv-SE" sz="2000" dirty="0">
                <a:solidFill>
                  <a:srgbClr val="FFFFFF"/>
                </a:solidFill>
              </a:rPr>
              <a:t>Vad vill man säga med en bild som denna?</a:t>
            </a:r>
          </a:p>
          <a:p>
            <a:pPr marL="0" indent="0">
              <a:buNone/>
            </a:pPr>
            <a:r>
              <a:rPr lang="sv-SE" sz="2000" dirty="0">
                <a:solidFill>
                  <a:srgbClr val="FFFFFF"/>
                </a:solidFill>
              </a:rPr>
              <a:t>Man får intryck av att man skall bygga ett fåtal hus</a:t>
            </a:r>
          </a:p>
          <a:p>
            <a:pPr marL="0" indent="0">
              <a:buNone/>
            </a:pPr>
            <a:endParaRPr lang="sv-SE" sz="2000" dirty="0">
              <a:solidFill>
                <a:srgbClr val="FFFFFF"/>
              </a:solidFill>
            </a:endParaRPr>
          </a:p>
        </p:txBody>
      </p:sp>
      <p:sp>
        <p:nvSpPr>
          <p:cNvPr id="4" name="Rectangle 2">
            <a:extLst>
              <a:ext uri="{FF2B5EF4-FFF2-40B4-BE49-F238E27FC236}">
                <a16:creationId xmlns:a16="http://schemas.microsoft.com/office/drawing/2014/main" id="{2E4FE98D-B7C4-4140-9383-A61DA8E8F4E8}"/>
              </a:ext>
            </a:extLst>
          </p:cNvPr>
          <p:cNvSpPr>
            <a:spLocks noChangeArrowheads="1"/>
          </p:cNvSpPr>
          <p:nvPr/>
        </p:nvSpPr>
        <p:spPr bwMode="auto">
          <a:xfrm>
            <a:off x="4134810" y="12017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40063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9976296B-2E79-4E68-B822-5BEA8C7C9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324201" cy="6858000"/>
          </a:xfrm>
        </p:spPr>
      </p:pic>
      <p:sp>
        <p:nvSpPr>
          <p:cNvPr id="6" name="Rubrik 1">
            <a:extLst>
              <a:ext uri="{FF2B5EF4-FFF2-40B4-BE49-F238E27FC236}">
                <a16:creationId xmlns:a16="http://schemas.microsoft.com/office/drawing/2014/main" id="{039C0011-D34D-4F58-964F-A08B6A0D8015}"/>
              </a:ext>
            </a:extLst>
          </p:cNvPr>
          <p:cNvSpPr>
            <a:spLocks noGrp="1"/>
          </p:cNvSpPr>
          <p:nvPr>
            <p:ph type="title"/>
          </p:nvPr>
        </p:nvSpPr>
        <p:spPr>
          <a:xfrm>
            <a:off x="5384585" y="5645803"/>
            <a:ext cx="3882359" cy="1046230"/>
          </a:xfrm>
        </p:spPr>
        <p:txBody>
          <a:bodyPr anchor="t">
            <a:normAutofit fontScale="90000"/>
          </a:bodyPr>
          <a:lstStyle/>
          <a:p>
            <a:r>
              <a:rPr lang="sv-SE" sz="2800" dirty="0">
                <a:solidFill>
                  <a:srgbClr val="FFFFFF"/>
                </a:solidFill>
                <a:highlight>
                  <a:srgbClr val="008080"/>
                </a:highlight>
              </a:rPr>
              <a:t>Vision från Storseglet (2016) samrådspresentationen</a:t>
            </a:r>
          </a:p>
        </p:txBody>
      </p:sp>
    </p:spTree>
    <p:extLst>
      <p:ext uri="{BB962C8B-B14F-4D97-AF65-F5344CB8AC3E}">
        <p14:creationId xmlns:p14="http://schemas.microsoft.com/office/powerpoint/2010/main" val="4289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B5B55-B932-4A1C-B8BB-D8B1A2060B92}"/>
              </a:ext>
            </a:extLst>
          </p:cNvPr>
          <p:cNvPicPr>
            <a:picLocks noChangeAspect="1"/>
          </p:cNvPicPr>
          <p:nvPr/>
        </p:nvPicPr>
        <p:blipFill>
          <a:blip r:embed="rId2"/>
          <a:stretch>
            <a:fillRect/>
          </a:stretch>
        </p:blipFill>
        <p:spPr>
          <a:xfrm>
            <a:off x="0" y="0"/>
            <a:ext cx="5096435" cy="6858000"/>
          </a:xfrm>
          <a:prstGeom prst="rect">
            <a:avLst/>
          </a:prstGeom>
        </p:spPr>
      </p:pic>
      <p:sp>
        <p:nvSpPr>
          <p:cNvPr id="8" name="TextBox 7">
            <a:extLst>
              <a:ext uri="{FF2B5EF4-FFF2-40B4-BE49-F238E27FC236}">
                <a16:creationId xmlns:a16="http://schemas.microsoft.com/office/drawing/2014/main" id="{A81C9237-A559-4173-9F50-FD132ADFFA2F}"/>
              </a:ext>
            </a:extLst>
          </p:cNvPr>
          <p:cNvSpPr txBox="1"/>
          <p:nvPr/>
        </p:nvSpPr>
        <p:spPr>
          <a:xfrm>
            <a:off x="5824728" y="1389888"/>
            <a:ext cx="5788152" cy="2308324"/>
          </a:xfrm>
          <a:prstGeom prst="rect">
            <a:avLst/>
          </a:prstGeom>
          <a:noFill/>
        </p:spPr>
        <p:txBody>
          <a:bodyPr wrap="square" rtlCol="0">
            <a:spAutoFit/>
          </a:bodyPr>
          <a:lstStyle/>
          <a:p>
            <a:r>
              <a:rPr lang="sv-SE" dirty="0"/>
              <a:t>En senare skiss från Stadsbyggnadskontoret (15 sept. 2021).</a:t>
            </a:r>
          </a:p>
          <a:p>
            <a:r>
              <a:rPr lang="sv-SE" dirty="0"/>
              <a:t>Det verkar som om gamla Teleskolan inte längre är aktuell för påbyggnad?</a:t>
            </a:r>
          </a:p>
          <a:p>
            <a:endParaRPr lang="sv-SE" dirty="0"/>
          </a:p>
          <a:p>
            <a:r>
              <a:rPr lang="sv-SE" dirty="0"/>
              <a:t>De romerska siffrorna representerar antalet våningar:</a:t>
            </a:r>
          </a:p>
          <a:p>
            <a:r>
              <a:rPr lang="sv-SE" dirty="0"/>
              <a:t>II = 2 (två) våningar</a:t>
            </a:r>
          </a:p>
          <a:p>
            <a:r>
              <a:rPr lang="sv-SE" dirty="0"/>
              <a:t>III = 3 (tre) våningar</a:t>
            </a:r>
          </a:p>
          <a:p>
            <a:r>
              <a:rPr lang="sv-SE" dirty="0"/>
              <a:t>IV = 4 (fyra) våningar</a:t>
            </a:r>
          </a:p>
        </p:txBody>
      </p:sp>
    </p:spTree>
    <p:extLst>
      <p:ext uri="{BB962C8B-B14F-4D97-AF65-F5344CB8AC3E}">
        <p14:creationId xmlns:p14="http://schemas.microsoft.com/office/powerpoint/2010/main" val="165197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04E5E8D-C7AB-489D-B6DB-305E6F3BBF66}"/>
              </a:ext>
            </a:extLst>
          </p:cNvPr>
          <p:cNvSpPr>
            <a:spLocks noGrp="1"/>
          </p:cNvSpPr>
          <p:nvPr>
            <p:ph type="title"/>
          </p:nvPr>
        </p:nvSpPr>
        <p:spPr>
          <a:xfrm>
            <a:off x="660041" y="566531"/>
            <a:ext cx="2880828" cy="1699592"/>
          </a:xfrm>
        </p:spPr>
        <p:txBody>
          <a:bodyPr vert="horz" lIns="91440" tIns="45720" rIns="91440" bIns="45720" rtlCol="0" anchor="t">
            <a:normAutofit fontScale="90000"/>
          </a:bodyPr>
          <a:lstStyle/>
          <a:p>
            <a:r>
              <a:rPr lang="en-US" sz="4000" kern="1200" dirty="0" err="1">
                <a:solidFill>
                  <a:srgbClr val="FFFFFF"/>
                </a:solidFill>
                <a:latin typeface="+mj-lt"/>
                <a:ea typeface="+mj-ea"/>
                <a:cs typeface="+mj-cs"/>
              </a:rPr>
              <a:t>Tänkbar</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framtida</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vy</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pic>
        <p:nvPicPr>
          <p:cNvPr id="7" name="Platshållare för innehåll 6">
            <a:extLst>
              <a:ext uri="{FF2B5EF4-FFF2-40B4-BE49-F238E27FC236}">
                <a16:creationId xmlns:a16="http://schemas.microsoft.com/office/drawing/2014/main" id="{8B278E34-37B6-4039-B11A-B8B7633762F0}"/>
              </a:ext>
            </a:extLst>
          </p:cNvPr>
          <p:cNvPicPr>
            <a:picLocks noGrp="1" noChangeAspect="1"/>
          </p:cNvPicPr>
          <p:nvPr>
            <p:ph idx="1"/>
          </p:nvPr>
        </p:nvPicPr>
        <p:blipFill>
          <a:blip r:embed="rId2"/>
          <a:stretch>
            <a:fillRect/>
          </a:stretch>
        </p:blipFill>
        <p:spPr>
          <a:xfrm>
            <a:off x="4502428" y="963213"/>
            <a:ext cx="7225748" cy="4931573"/>
          </a:xfrm>
          <a:prstGeom prst="rect">
            <a:avLst/>
          </a:prstGeom>
        </p:spPr>
      </p:pic>
    </p:spTree>
    <p:extLst>
      <p:ext uri="{BB962C8B-B14F-4D97-AF65-F5344CB8AC3E}">
        <p14:creationId xmlns:p14="http://schemas.microsoft.com/office/powerpoint/2010/main" val="230303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04E5E8D-C7AB-489D-B6DB-305E6F3BBF66}"/>
              </a:ext>
            </a:extLst>
          </p:cNvPr>
          <p:cNvSpPr>
            <a:spLocks noGrp="1"/>
          </p:cNvSpPr>
          <p:nvPr>
            <p:ph type="title"/>
          </p:nvPr>
        </p:nvSpPr>
        <p:spPr>
          <a:xfrm>
            <a:off x="660041" y="566530"/>
            <a:ext cx="2880828" cy="2633869"/>
          </a:xfrm>
        </p:spPr>
        <p:txBody>
          <a:bodyPr vert="horz" lIns="91440" tIns="45720" rIns="91440" bIns="45720" rtlCol="0" anchor="t">
            <a:normAutofit fontScale="90000"/>
          </a:bodyPr>
          <a:lstStyle/>
          <a:p>
            <a:r>
              <a:rPr lang="en-US" sz="4000" kern="1200" dirty="0" err="1">
                <a:solidFill>
                  <a:srgbClr val="FFFFFF"/>
                </a:solidFill>
                <a:latin typeface="+mj-lt"/>
                <a:ea typeface="+mj-ea"/>
                <a:cs typeface="+mj-cs"/>
              </a:rPr>
              <a:t>Tänkbar</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framtida</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vy</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Etapp</a:t>
            </a:r>
            <a:r>
              <a:rPr lang="en-US" sz="4000" kern="1200" dirty="0">
                <a:solidFill>
                  <a:srgbClr val="FFFFFF"/>
                </a:solidFill>
                <a:latin typeface="+mj-lt"/>
                <a:ea typeface="+mj-ea"/>
                <a:cs typeface="+mj-cs"/>
              </a:rPr>
              <a:t> 1 </a:t>
            </a:r>
            <a:r>
              <a:rPr lang="en-US" sz="4000" kern="1200" dirty="0" err="1">
                <a:solidFill>
                  <a:srgbClr val="FFFFFF"/>
                </a:solidFill>
                <a:latin typeface="+mj-lt"/>
                <a:ea typeface="+mj-ea"/>
                <a:cs typeface="+mj-cs"/>
              </a:rPr>
              <a:t>området</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pic>
        <p:nvPicPr>
          <p:cNvPr id="6" name="Platshållare för innehåll 5">
            <a:extLst>
              <a:ext uri="{FF2B5EF4-FFF2-40B4-BE49-F238E27FC236}">
                <a16:creationId xmlns:a16="http://schemas.microsoft.com/office/drawing/2014/main" id="{B0529AD4-FC41-4D14-9D5F-0209691B826C}"/>
              </a:ext>
            </a:extLst>
          </p:cNvPr>
          <p:cNvPicPr>
            <a:picLocks noGrp="1" noChangeAspect="1"/>
          </p:cNvPicPr>
          <p:nvPr>
            <p:ph idx="1"/>
          </p:nvPr>
        </p:nvPicPr>
        <p:blipFill>
          <a:blip r:embed="rId2"/>
          <a:stretch>
            <a:fillRect/>
          </a:stretch>
        </p:blipFill>
        <p:spPr>
          <a:xfrm>
            <a:off x="4495808" y="566531"/>
            <a:ext cx="6675775" cy="3113734"/>
          </a:xfrm>
        </p:spPr>
      </p:pic>
    </p:spTree>
    <p:extLst>
      <p:ext uri="{BB962C8B-B14F-4D97-AF65-F5344CB8AC3E}">
        <p14:creationId xmlns:p14="http://schemas.microsoft.com/office/powerpoint/2010/main" val="285470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418225" y="10133"/>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2006</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F50EB6B8-A2FC-4E29-AFC4-F8938E6D700C}"/>
              </a:ext>
            </a:extLst>
          </p:cNvPr>
          <p:cNvSpPr txBox="1"/>
          <p:nvPr/>
        </p:nvSpPr>
        <p:spPr>
          <a:xfrm>
            <a:off x="1177051" y="1004772"/>
            <a:ext cx="2422330" cy="492443"/>
          </a:xfrm>
          <a:prstGeom prst="rect">
            <a:avLst/>
          </a:prstGeom>
          <a:noFill/>
        </p:spPr>
        <p:txBody>
          <a:bodyPr wrap="none" lIns="0" tIns="0" rIns="0" bIns="0" rtlCol="0">
            <a:spAutoFit/>
          </a:bodyPr>
          <a:lstStyle/>
          <a:p>
            <a:pPr algn="l"/>
            <a:r>
              <a:rPr lang="sv-SE" sz="1600" dirty="0">
                <a:solidFill>
                  <a:schemeClr val="bg1"/>
                </a:solidFill>
              </a:rPr>
              <a:t>Det började med ansökan att</a:t>
            </a:r>
          </a:p>
          <a:p>
            <a:pPr algn="l"/>
            <a:r>
              <a:rPr lang="sv-SE" sz="1600" dirty="0">
                <a:solidFill>
                  <a:schemeClr val="bg1"/>
                </a:solidFill>
              </a:rPr>
              <a:t>Bygga ut gamla Teleskolan</a:t>
            </a:r>
          </a:p>
        </p:txBody>
      </p:sp>
      <p:sp>
        <p:nvSpPr>
          <p:cNvPr id="12" name="TextBox 11">
            <a:extLst>
              <a:ext uri="{FF2B5EF4-FFF2-40B4-BE49-F238E27FC236}">
                <a16:creationId xmlns:a16="http://schemas.microsoft.com/office/drawing/2014/main" id="{9DC6B053-B9F9-41ED-AB25-719424BE4720}"/>
              </a:ext>
            </a:extLst>
          </p:cNvPr>
          <p:cNvSpPr txBox="1"/>
          <p:nvPr/>
        </p:nvSpPr>
        <p:spPr>
          <a:xfrm>
            <a:off x="1177051" y="2034501"/>
            <a:ext cx="2422138" cy="246221"/>
          </a:xfrm>
          <a:prstGeom prst="rect">
            <a:avLst/>
          </a:prstGeom>
          <a:noFill/>
        </p:spPr>
        <p:txBody>
          <a:bodyPr wrap="none" lIns="0" tIns="0" rIns="0" bIns="0" rtlCol="0">
            <a:spAutoFit/>
          </a:bodyPr>
          <a:lstStyle/>
          <a:p>
            <a:pPr algn="l"/>
            <a:r>
              <a:rPr lang="sv-SE" sz="1600" dirty="0">
                <a:solidFill>
                  <a:schemeClr val="bg1"/>
                </a:solidFill>
              </a:rPr>
              <a:t>Idrottsrörelsen vill expandera</a:t>
            </a:r>
          </a:p>
        </p:txBody>
      </p:sp>
      <p:sp>
        <p:nvSpPr>
          <p:cNvPr id="13" name="TextBox 12">
            <a:extLst>
              <a:ext uri="{FF2B5EF4-FFF2-40B4-BE49-F238E27FC236}">
                <a16:creationId xmlns:a16="http://schemas.microsoft.com/office/drawing/2014/main" id="{0773D42C-B704-40F4-995E-BBC453CE6D3F}"/>
              </a:ext>
            </a:extLst>
          </p:cNvPr>
          <p:cNvSpPr txBox="1"/>
          <p:nvPr/>
        </p:nvSpPr>
        <p:spPr>
          <a:xfrm>
            <a:off x="1177051" y="3303626"/>
            <a:ext cx="2390078" cy="492443"/>
          </a:xfrm>
          <a:prstGeom prst="rect">
            <a:avLst/>
          </a:prstGeom>
          <a:noFill/>
        </p:spPr>
        <p:txBody>
          <a:bodyPr wrap="none" lIns="0" tIns="0" rIns="0" bIns="0" rtlCol="0">
            <a:spAutoFit/>
          </a:bodyPr>
          <a:lstStyle/>
          <a:p>
            <a:pPr algn="l"/>
            <a:r>
              <a:rPr lang="sv-SE" sz="1600" dirty="0">
                <a:solidFill>
                  <a:schemeClr val="bg1"/>
                </a:solidFill>
              </a:rPr>
              <a:t>Bostäder är inte huvudsaken</a:t>
            </a:r>
          </a:p>
          <a:p>
            <a:pPr algn="l"/>
            <a:r>
              <a:rPr lang="sv-SE" sz="1600" dirty="0">
                <a:solidFill>
                  <a:schemeClr val="bg1"/>
                </a:solidFill>
              </a:rPr>
              <a:t>…ännu.</a:t>
            </a:r>
          </a:p>
        </p:txBody>
      </p:sp>
      <p:sp>
        <p:nvSpPr>
          <p:cNvPr id="14" name="TextBox 13">
            <a:extLst>
              <a:ext uri="{FF2B5EF4-FFF2-40B4-BE49-F238E27FC236}">
                <a16:creationId xmlns:a16="http://schemas.microsoft.com/office/drawing/2014/main" id="{4C392331-BECD-4EB5-B744-8268E9967EA2}"/>
              </a:ext>
            </a:extLst>
          </p:cNvPr>
          <p:cNvSpPr txBox="1"/>
          <p:nvPr/>
        </p:nvSpPr>
        <p:spPr>
          <a:xfrm>
            <a:off x="1177051" y="5019155"/>
            <a:ext cx="2071080" cy="492443"/>
          </a:xfrm>
          <a:prstGeom prst="rect">
            <a:avLst/>
          </a:prstGeom>
          <a:noFill/>
        </p:spPr>
        <p:txBody>
          <a:bodyPr wrap="none" lIns="0" tIns="0" rIns="0" bIns="0" rtlCol="0">
            <a:spAutoFit/>
          </a:bodyPr>
          <a:lstStyle/>
          <a:p>
            <a:pPr algn="l"/>
            <a:r>
              <a:rPr lang="sv-SE" sz="1600" dirty="0">
                <a:solidFill>
                  <a:schemeClr val="bg1"/>
                </a:solidFill>
              </a:rPr>
              <a:t>Flexibel användning och </a:t>
            </a:r>
          </a:p>
          <a:p>
            <a:pPr algn="l"/>
            <a:r>
              <a:rPr lang="sv-SE" sz="1600" dirty="0">
                <a:solidFill>
                  <a:schemeClr val="bg1"/>
                </a:solidFill>
              </a:rPr>
              <a:t>utökning -&gt; bostäder</a:t>
            </a:r>
          </a:p>
        </p:txBody>
      </p:sp>
      <p:sp>
        <p:nvSpPr>
          <p:cNvPr id="15" name="TextBox 14">
            <a:extLst>
              <a:ext uri="{FF2B5EF4-FFF2-40B4-BE49-F238E27FC236}">
                <a16:creationId xmlns:a16="http://schemas.microsoft.com/office/drawing/2014/main" id="{80C39144-0FD3-41BE-931F-19F619F3E00A}"/>
              </a:ext>
            </a:extLst>
          </p:cNvPr>
          <p:cNvSpPr txBox="1"/>
          <p:nvPr/>
        </p:nvSpPr>
        <p:spPr>
          <a:xfrm>
            <a:off x="4456051" y="573417"/>
            <a:ext cx="7521341" cy="5332485"/>
          </a:xfrm>
          <a:prstGeom prst="rect">
            <a:avLst/>
          </a:prstGeom>
          <a:noFill/>
        </p:spPr>
        <p:txBody>
          <a:bodyPr wrap="square">
            <a:spAutoFit/>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5 maj:</a:t>
            </a:r>
            <a:r>
              <a:rPr lang="sv-SE" sz="1800" dirty="0">
                <a:effectLst/>
                <a:latin typeface="Calibri" panose="020F0502020204030204" pitchFamily="34" charset="0"/>
                <a:ea typeface="Calibri" panose="020F0502020204030204" pitchFamily="34" charset="0"/>
                <a:cs typeface="Times New Roman" panose="02020603050405020304" pitchFamily="18" charset="0"/>
              </a:rPr>
              <a:t> Stadsdelsnämnden beslutar 5 maj att ta Byggnadsnämndens ”Yttrande över förslag till detaljplan för handel och kontor mm i del av kvarteret Storseglet” som sitt eget.</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24 maj: </a:t>
            </a:r>
            <a:r>
              <a:rPr lang="sv-SE" sz="1800" dirty="0">
                <a:effectLst/>
                <a:latin typeface="Calibri" panose="020F0502020204030204" pitchFamily="34" charset="0"/>
                <a:ea typeface="Calibri" panose="020F0502020204030204" pitchFamily="34" charset="0"/>
                <a:cs typeface="Times New Roman" panose="02020603050405020304" pitchFamily="18" charset="0"/>
              </a:rPr>
              <a:t>Önnereds handbollsklubb begär </a:t>
            </a:r>
            <a:r>
              <a:rPr lang="sv-SE" sz="1800" dirty="0">
                <a:effectLst/>
                <a:latin typeface="Calibri" panose="020F0502020204030204" pitchFamily="34" charset="0"/>
                <a:ea typeface="Calibri" panose="020F0502020204030204" pitchFamily="34" charset="0"/>
                <a:cs typeface="Times New Roman" panose="02020603050405020304" pitchFamily="18" charset="0"/>
                <a:hlinkClick r:id="rId2"/>
              </a:rPr>
              <a:t>ändrad detaljplan </a:t>
            </a:r>
            <a:r>
              <a:rPr lang="sv-SE" sz="1800" dirty="0">
                <a:effectLst/>
                <a:latin typeface="Calibri" panose="020F0502020204030204" pitchFamily="34" charset="0"/>
                <a:ea typeface="Calibri" panose="020F0502020204030204" pitchFamily="34" charset="0"/>
                <a:cs typeface="Times New Roman" panose="02020603050405020304" pitchFamily="18" charset="0"/>
              </a:rPr>
              <a:t>för ytterligare hall. Stadsdelsförvaltningen tillstyrker. Park- och Naturförvaltningen tillstyrker.</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11 april:</a:t>
            </a:r>
            <a:r>
              <a:rPr lang="sv-SE" sz="1800" dirty="0">
                <a:effectLst/>
                <a:latin typeface="Calibri" panose="020F0502020204030204" pitchFamily="34" charset="0"/>
                <a:ea typeface="Calibri" panose="020F0502020204030204" pitchFamily="34" charset="0"/>
                <a:cs typeface="Times New Roman" panose="02020603050405020304" pitchFamily="18" charset="0"/>
              </a:rPr>
              <a:t> Lokalförsörjningsförvaltningen beslutar att ta Byggnadsnämndens yttrande: ”</a:t>
            </a:r>
            <a:r>
              <a:rPr lang="sv-SE" sz="1800" dirty="0">
                <a:effectLst/>
                <a:latin typeface="Calibri" panose="020F0502020204030204" pitchFamily="34" charset="0"/>
                <a:ea typeface="Calibri" panose="020F0502020204030204" pitchFamily="34" charset="0"/>
                <a:cs typeface="Times New Roman" panose="02020603050405020304" pitchFamily="18" charset="0"/>
                <a:hlinkClick r:id="rId3"/>
              </a:rPr>
              <a:t>Yttrande till byggnadsnämnden över Detaljplan för HANDEL OCH KONTOR M.M. I DEL AV KV STORSEGLET inom stadsdelen Älvsborg i Göteborg (SBK:s Dnr 1141/01) </a:t>
            </a:r>
            <a:r>
              <a:rPr lang="sv-SE" sz="1800" dirty="0">
                <a:effectLst/>
                <a:latin typeface="Calibri" panose="020F0502020204030204" pitchFamily="34" charset="0"/>
                <a:ea typeface="Calibri" panose="020F0502020204030204" pitchFamily="34" charset="0"/>
                <a:cs typeface="Times New Roman" panose="02020603050405020304" pitchFamily="18" charset="0"/>
              </a:rPr>
              <a:t>” som sitt eget. Man noterar dock: ” </a:t>
            </a:r>
            <a:r>
              <a:rPr lang="sv-SE"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Även bostäder diskuterades i programmet, slutsatsen blev emellertid att det höghus som föreslogs bedömdes som svårt att acceptera ur stadsbildssynpunkt.”</a:t>
            </a:r>
          </a:p>
          <a:p>
            <a:pPr>
              <a:lnSpc>
                <a:spcPct val="107000"/>
              </a:lnSpc>
              <a:spcAft>
                <a:spcPts val="800"/>
              </a:spcAft>
            </a:pPr>
            <a:r>
              <a:rPr lang="sv-SE" b="1" dirty="0">
                <a:latin typeface="Calibri" panose="020F0502020204030204" pitchFamily="34" charset="0"/>
                <a:cs typeface="Times New Roman" panose="02020603050405020304" pitchFamily="18" charset="0"/>
              </a:rPr>
              <a:t>28 november: </a:t>
            </a:r>
            <a:r>
              <a:rPr lang="sv-SE" dirty="0">
                <a:latin typeface="Calibri" panose="020F0502020204030204" pitchFamily="34" charset="0"/>
                <a:cs typeface="Times New Roman" panose="02020603050405020304" pitchFamily="18" charset="0"/>
                <a:hlinkClick r:id="rId4"/>
              </a:rPr>
              <a:t>Detaljplan för Storseglet </a:t>
            </a:r>
            <a:r>
              <a:rPr lang="sv-SE" dirty="0">
                <a:latin typeface="Calibri" panose="020F0502020204030204" pitchFamily="34" charset="0"/>
                <a:cs typeface="Times New Roman" panose="02020603050405020304" pitchFamily="18" charset="0"/>
              </a:rPr>
              <a:t>presenteras. Fortfarande inga bostäder.</a:t>
            </a:r>
          </a:p>
          <a:p>
            <a:pPr>
              <a:lnSpc>
                <a:spcPct val="107000"/>
              </a:lnSpc>
              <a:spcAft>
                <a:spcPts val="800"/>
              </a:spcAft>
            </a:pPr>
            <a:endParaRPr lang="sv-SE" dirty="0">
              <a:latin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4 januari:</a:t>
            </a:r>
            <a:r>
              <a:rPr lang="sv-SE" sz="1800" dirty="0">
                <a:effectLst/>
                <a:latin typeface="Calibri" panose="020F0502020204030204" pitchFamily="34" charset="0"/>
                <a:ea typeface="Calibri" panose="020F0502020204030204" pitchFamily="34" charset="0"/>
                <a:cs typeface="Times New Roman" panose="02020603050405020304" pitchFamily="18" charset="0"/>
              </a:rPr>
              <a:t> Park- och naturnämnden tillstyrker 4 januari Byggnadsnämndens förslag att ” </a:t>
            </a:r>
            <a:r>
              <a:rPr lang="sv-SE"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pröva en mer flexibel användning av byggnaderna inom planområdet, samt en utökning av fastigheterna</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hlinkClick r:id="rId5"/>
              </a:rPr>
              <a:t>Protokoll 2007-01-18</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6" name="Rubrik 1">
            <a:extLst>
              <a:ext uri="{FF2B5EF4-FFF2-40B4-BE49-F238E27FC236}">
                <a16:creationId xmlns:a16="http://schemas.microsoft.com/office/drawing/2014/main" id="{7A6A916F-3921-4B28-96D3-61843EDF3CD6}"/>
              </a:ext>
            </a:extLst>
          </p:cNvPr>
          <p:cNvSpPr txBox="1">
            <a:spLocks/>
          </p:cNvSpPr>
          <p:nvPr/>
        </p:nvSpPr>
        <p:spPr>
          <a:xfrm>
            <a:off x="365763" y="4020675"/>
            <a:ext cx="3201366" cy="9593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500" dirty="0">
                <a:solidFill>
                  <a:srgbClr val="FFFFFF"/>
                </a:solidFill>
              </a:rPr>
              <a:t>2007</a:t>
            </a:r>
          </a:p>
        </p:txBody>
      </p:sp>
    </p:spTree>
    <p:extLst>
      <p:ext uri="{BB962C8B-B14F-4D97-AF65-F5344CB8AC3E}">
        <p14:creationId xmlns:p14="http://schemas.microsoft.com/office/powerpoint/2010/main" val="3547291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DF27CC-8BF4-46C7-B7F2-2BE49242A93C}"/>
              </a:ext>
            </a:extLst>
          </p:cNvPr>
          <p:cNvSpPr>
            <a:spLocks noGrp="1"/>
          </p:cNvSpPr>
          <p:nvPr>
            <p:ph type="title"/>
          </p:nvPr>
        </p:nvSpPr>
        <p:spPr>
          <a:xfrm>
            <a:off x="466722" y="357352"/>
            <a:ext cx="3201366" cy="1177158"/>
          </a:xfrm>
        </p:spPr>
        <p:txBody>
          <a:bodyPr anchor="b">
            <a:normAutofit fontScale="90000"/>
          </a:bodyPr>
          <a:lstStyle/>
          <a:p>
            <a:r>
              <a:rPr lang="sv-SE" sz="4000" b="1" dirty="0">
                <a:solidFill>
                  <a:srgbClr val="FFFFFF"/>
                </a:solidFill>
              </a:rPr>
              <a:t>Analys av samrådsskrift</a:t>
            </a:r>
          </a:p>
        </p:txBody>
      </p:sp>
      <p:sp>
        <p:nvSpPr>
          <p:cNvPr id="3" name="Platshållare för innehåll 2">
            <a:extLst>
              <a:ext uri="{FF2B5EF4-FFF2-40B4-BE49-F238E27FC236}">
                <a16:creationId xmlns:a16="http://schemas.microsoft.com/office/drawing/2014/main" id="{79278702-701C-4F5F-BD21-76EEA562AFDC}"/>
              </a:ext>
            </a:extLst>
          </p:cNvPr>
          <p:cNvSpPr>
            <a:spLocks noGrp="1"/>
          </p:cNvSpPr>
          <p:nvPr>
            <p:ph idx="1"/>
          </p:nvPr>
        </p:nvSpPr>
        <p:spPr>
          <a:xfrm>
            <a:off x="4810259" y="649480"/>
            <a:ext cx="6555347" cy="5546047"/>
          </a:xfrm>
        </p:spPr>
        <p:txBody>
          <a:bodyPr anchor="ctr">
            <a:normAutofit/>
          </a:bodyPr>
          <a:lstStyle/>
          <a:p>
            <a:r>
              <a:rPr lang="sv-SE" sz="2000" dirty="0"/>
              <a:t>Mycket dålig information om hela projektet från kommunens sida. Omkringboende har inte fått någon information alls.</a:t>
            </a:r>
          </a:p>
          <a:p>
            <a:r>
              <a:rPr lang="sv-SE" sz="2000" dirty="0"/>
              <a:t>Dokumentet mer av karaktären säljbroschyr innehållande tveksamma påståenden och tunt i sitt innehåll.</a:t>
            </a:r>
          </a:p>
          <a:p>
            <a:r>
              <a:rPr lang="sv-SE" sz="2000" dirty="0"/>
              <a:t>Mycket kort svarstid ca 14 dagar på ett mycket stort projekt.</a:t>
            </a:r>
          </a:p>
          <a:p>
            <a:r>
              <a:rPr lang="sv-SE" sz="2000" dirty="0"/>
              <a:t>Påstående om ett stort lyft för stadsdelen</a:t>
            </a:r>
          </a:p>
          <a:p>
            <a:r>
              <a:rPr lang="sv-SE" sz="2000" dirty="0"/>
              <a:t>Utredningen Social- och Barnkonsekvensanalys ej med i samrådsmaterial</a:t>
            </a:r>
          </a:p>
          <a:p>
            <a:r>
              <a:rPr lang="sv-SE" sz="2000" dirty="0"/>
              <a:t>Grönstrukturutredning och trafikutredning ej tillgängligt för allmänheten</a:t>
            </a:r>
          </a:p>
          <a:p>
            <a:r>
              <a:rPr lang="sv-SE" sz="2000" dirty="0"/>
              <a:t>Samverkan mellan kommun och särintressen (idrottsföreningar, vinstdrivna exploatörer) utan öppenhet mot medborgarna</a:t>
            </a:r>
          </a:p>
          <a:p>
            <a:pPr marL="0" indent="0">
              <a:buNone/>
            </a:pPr>
            <a:endParaRPr lang="sv-SE" sz="1800" dirty="0"/>
          </a:p>
          <a:p>
            <a:endParaRPr lang="sv-SE" sz="1800" dirty="0"/>
          </a:p>
        </p:txBody>
      </p:sp>
    </p:spTree>
    <p:extLst>
      <p:ext uri="{BB962C8B-B14F-4D97-AF65-F5344CB8AC3E}">
        <p14:creationId xmlns:p14="http://schemas.microsoft.com/office/powerpoint/2010/main" val="53013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DF27CC-8BF4-46C7-B7F2-2BE49242A93C}"/>
              </a:ext>
            </a:extLst>
          </p:cNvPr>
          <p:cNvSpPr>
            <a:spLocks noGrp="1"/>
          </p:cNvSpPr>
          <p:nvPr>
            <p:ph type="title"/>
          </p:nvPr>
        </p:nvSpPr>
        <p:spPr>
          <a:xfrm>
            <a:off x="466722" y="586855"/>
            <a:ext cx="3201366" cy="1252455"/>
          </a:xfrm>
        </p:spPr>
        <p:txBody>
          <a:bodyPr anchor="b">
            <a:normAutofit/>
          </a:bodyPr>
          <a:lstStyle/>
          <a:p>
            <a:r>
              <a:rPr lang="sv-SE" sz="4000" b="1" dirty="0">
                <a:solidFill>
                  <a:srgbClr val="FFFFFF"/>
                </a:solidFill>
              </a:rPr>
              <a:t>Analys av samrådsskrift</a:t>
            </a:r>
          </a:p>
        </p:txBody>
      </p:sp>
      <p:sp>
        <p:nvSpPr>
          <p:cNvPr id="3" name="Platshållare för innehåll 2">
            <a:extLst>
              <a:ext uri="{FF2B5EF4-FFF2-40B4-BE49-F238E27FC236}">
                <a16:creationId xmlns:a16="http://schemas.microsoft.com/office/drawing/2014/main" id="{79278702-701C-4F5F-BD21-76EEA562AFDC}"/>
              </a:ext>
            </a:extLst>
          </p:cNvPr>
          <p:cNvSpPr>
            <a:spLocks noGrp="1"/>
          </p:cNvSpPr>
          <p:nvPr>
            <p:ph idx="1"/>
          </p:nvPr>
        </p:nvSpPr>
        <p:spPr>
          <a:xfrm>
            <a:off x="4810259" y="649480"/>
            <a:ext cx="6555347" cy="5546047"/>
          </a:xfrm>
        </p:spPr>
        <p:txBody>
          <a:bodyPr anchor="ctr">
            <a:normAutofit/>
          </a:bodyPr>
          <a:lstStyle/>
          <a:p>
            <a:r>
              <a:rPr lang="sv-SE" sz="2400" dirty="0"/>
              <a:t>Mycket stora krav på förtätning genomsyrar programdokumentet vilket man försöker dölja med värdeord såsom:</a:t>
            </a:r>
          </a:p>
          <a:p>
            <a:pPr lvl="1"/>
            <a:r>
              <a:rPr lang="sv-SE" sz="2000" dirty="0"/>
              <a:t>Utveckla området</a:t>
            </a:r>
          </a:p>
          <a:p>
            <a:pPr lvl="1"/>
            <a:r>
              <a:rPr lang="sv-SE" sz="2000" dirty="0"/>
              <a:t>Bygga bort otrygghet och sociala mötesplatser</a:t>
            </a:r>
          </a:p>
          <a:p>
            <a:pPr lvl="1"/>
            <a:r>
              <a:rPr lang="sv-SE" sz="2000" dirty="0"/>
              <a:t>Bättre servicefaciliteter för innevånarna</a:t>
            </a:r>
          </a:p>
          <a:p>
            <a:pPr lvl="1"/>
            <a:r>
              <a:rPr lang="sv-SE" sz="2000" dirty="0"/>
              <a:t>Byggande av stadsparker</a:t>
            </a:r>
          </a:p>
          <a:p>
            <a:pPr lvl="1"/>
            <a:r>
              <a:rPr lang="sv-SE" sz="2000" dirty="0"/>
              <a:t>Bättre ingångar till området</a:t>
            </a:r>
          </a:p>
          <a:p>
            <a:pPr lvl="1"/>
            <a:r>
              <a:rPr lang="sv-SE" sz="2000" dirty="0"/>
              <a:t>Förbättrad infrastruktur och kollektivanvändning</a:t>
            </a:r>
          </a:p>
          <a:p>
            <a:pPr lvl="1"/>
            <a:r>
              <a:rPr lang="sv-SE" sz="2000" dirty="0"/>
              <a:t>Grön profil för området</a:t>
            </a:r>
          </a:p>
          <a:p>
            <a:r>
              <a:rPr lang="sv-SE" sz="2400" dirty="0"/>
              <a:t>Förtegenhet om hur stor del av grönområdet som är tänkt att exploateras</a:t>
            </a:r>
          </a:p>
          <a:p>
            <a:r>
              <a:rPr lang="sv-SE" sz="2400" dirty="0"/>
              <a:t>Dokumentet mer av karaktären säljbroschyr innehållande tveksamma påståenden och med tunt innehåll</a:t>
            </a:r>
          </a:p>
          <a:p>
            <a:pPr marL="0" indent="0">
              <a:buNone/>
            </a:pPr>
            <a:endParaRPr lang="sv-SE" sz="2000" dirty="0"/>
          </a:p>
          <a:p>
            <a:endParaRPr lang="sv-SE" sz="2000" dirty="0"/>
          </a:p>
        </p:txBody>
      </p:sp>
    </p:spTree>
    <p:extLst>
      <p:ext uri="{BB962C8B-B14F-4D97-AF65-F5344CB8AC3E}">
        <p14:creationId xmlns:p14="http://schemas.microsoft.com/office/powerpoint/2010/main" val="357348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DF27CC-8BF4-46C7-B7F2-2BE49242A93C}"/>
              </a:ext>
            </a:extLst>
          </p:cNvPr>
          <p:cNvSpPr>
            <a:spLocks noGrp="1"/>
          </p:cNvSpPr>
          <p:nvPr>
            <p:ph type="title"/>
          </p:nvPr>
        </p:nvSpPr>
        <p:spPr>
          <a:xfrm>
            <a:off x="466722" y="586856"/>
            <a:ext cx="3201366" cy="1452152"/>
          </a:xfrm>
        </p:spPr>
        <p:txBody>
          <a:bodyPr anchor="b">
            <a:normAutofit/>
          </a:bodyPr>
          <a:lstStyle/>
          <a:p>
            <a:r>
              <a:rPr lang="sv-SE" sz="4000" b="1" dirty="0">
                <a:solidFill>
                  <a:srgbClr val="FFFFFF"/>
                </a:solidFill>
              </a:rPr>
              <a:t>Analys av samrådsskrift</a:t>
            </a:r>
          </a:p>
        </p:txBody>
      </p:sp>
      <p:sp>
        <p:nvSpPr>
          <p:cNvPr id="3" name="Platshållare för innehåll 2">
            <a:extLst>
              <a:ext uri="{FF2B5EF4-FFF2-40B4-BE49-F238E27FC236}">
                <a16:creationId xmlns:a16="http://schemas.microsoft.com/office/drawing/2014/main" id="{79278702-701C-4F5F-BD21-76EEA562AFDC}"/>
              </a:ext>
            </a:extLst>
          </p:cNvPr>
          <p:cNvSpPr>
            <a:spLocks noGrp="1"/>
          </p:cNvSpPr>
          <p:nvPr>
            <p:ph idx="1"/>
          </p:nvPr>
        </p:nvSpPr>
        <p:spPr>
          <a:xfrm>
            <a:off x="4810259" y="649480"/>
            <a:ext cx="6555347" cy="5546047"/>
          </a:xfrm>
        </p:spPr>
        <p:txBody>
          <a:bodyPr anchor="ctr">
            <a:normAutofit fontScale="55000" lnSpcReduction="20000"/>
          </a:bodyPr>
          <a:lstStyle/>
          <a:p>
            <a:endParaRPr lang="sv-SE" sz="2400" dirty="0"/>
          </a:p>
          <a:p>
            <a:endParaRPr lang="sv-SE" sz="2400" dirty="0"/>
          </a:p>
          <a:p>
            <a:endParaRPr lang="sv-SE" sz="2400" dirty="0"/>
          </a:p>
          <a:p>
            <a:endParaRPr lang="sv-SE" sz="2400" dirty="0"/>
          </a:p>
          <a:p>
            <a:pPr>
              <a:spcAft>
                <a:spcPts val="600"/>
              </a:spcAft>
            </a:pPr>
            <a:r>
              <a:rPr lang="sv-SE" sz="3400" dirty="0"/>
              <a:t>Man sätter riktlinjer ur spel i översiktsplan från 2009 om just bevarande av grönytor.</a:t>
            </a:r>
          </a:p>
          <a:p>
            <a:pPr>
              <a:spcAft>
                <a:spcPts val="600"/>
              </a:spcAft>
            </a:pPr>
            <a:r>
              <a:rPr lang="sv-SE" sz="3400" dirty="0"/>
              <a:t>Enligt bildmaterial kan byggnaderna lika gärna bli 8 våningshus inne i området. Ex vis Teliahusets påbyggnad skall skyla ett bakomliggande höghus som byggs på en bergknalle.</a:t>
            </a:r>
          </a:p>
          <a:p>
            <a:pPr>
              <a:spcAft>
                <a:spcPts val="600"/>
              </a:spcAft>
            </a:pPr>
            <a:r>
              <a:rPr lang="sv-SE" sz="3400" dirty="0"/>
              <a:t>Man nämner knappt att det blir ökad bilism</a:t>
            </a:r>
          </a:p>
          <a:p>
            <a:pPr>
              <a:spcAft>
                <a:spcPts val="600"/>
              </a:spcAft>
            </a:pPr>
            <a:r>
              <a:rPr lang="sv-SE" sz="3400" dirty="0"/>
              <a:t>Man berör inte konsekvens av behov av fler parkeringsytor med hänsyn till betydligt fler innevånare.</a:t>
            </a:r>
          </a:p>
          <a:p>
            <a:pPr>
              <a:spcAft>
                <a:spcPts val="600"/>
              </a:spcAft>
            </a:pPr>
            <a:r>
              <a:rPr lang="sv-SE" sz="3400" dirty="0"/>
              <a:t>Man tydliggör inte det verkliga syftet med exploateringen nämligen att bygga så många bostäder som möjligt utan pratar om att höja servicenivån och förbättra kommunikationerna.</a:t>
            </a:r>
          </a:p>
          <a:p>
            <a:pPr>
              <a:spcAft>
                <a:spcPts val="600"/>
              </a:spcAft>
            </a:pPr>
            <a:r>
              <a:rPr lang="sv-SE" sz="3400" dirty="0"/>
              <a:t>Obefogat påstående om att en stadspark behövs istället för det grönområde som redan finns</a:t>
            </a:r>
          </a:p>
          <a:p>
            <a:endParaRPr lang="sv-SE" sz="2400" dirty="0"/>
          </a:p>
          <a:p>
            <a:endParaRPr lang="sv-SE" sz="2400" dirty="0"/>
          </a:p>
          <a:p>
            <a:endParaRPr lang="sv-SE" sz="2400" dirty="0"/>
          </a:p>
          <a:p>
            <a:endParaRPr lang="sv-SE" sz="2400" dirty="0"/>
          </a:p>
          <a:p>
            <a:pPr marL="0" indent="0">
              <a:buNone/>
            </a:pPr>
            <a:endParaRPr lang="sv-SE" sz="2000" dirty="0"/>
          </a:p>
          <a:p>
            <a:endParaRPr lang="sv-SE" sz="2000" dirty="0"/>
          </a:p>
        </p:txBody>
      </p:sp>
    </p:spTree>
    <p:extLst>
      <p:ext uri="{BB962C8B-B14F-4D97-AF65-F5344CB8AC3E}">
        <p14:creationId xmlns:p14="http://schemas.microsoft.com/office/powerpoint/2010/main" val="135639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DF27CC-8BF4-46C7-B7F2-2BE49242A93C}"/>
              </a:ext>
            </a:extLst>
          </p:cNvPr>
          <p:cNvSpPr>
            <a:spLocks noGrp="1"/>
          </p:cNvSpPr>
          <p:nvPr>
            <p:ph type="title"/>
          </p:nvPr>
        </p:nvSpPr>
        <p:spPr>
          <a:xfrm>
            <a:off x="466722" y="586856"/>
            <a:ext cx="3201366" cy="1452152"/>
          </a:xfrm>
        </p:spPr>
        <p:txBody>
          <a:bodyPr anchor="b">
            <a:normAutofit fontScale="90000"/>
          </a:bodyPr>
          <a:lstStyle/>
          <a:p>
            <a:r>
              <a:rPr lang="sv-SE" sz="4000" b="1" dirty="0">
                <a:solidFill>
                  <a:srgbClr val="FFFFFF"/>
                </a:solidFill>
              </a:rPr>
              <a:t>Analys av underliggande utredningar</a:t>
            </a:r>
          </a:p>
        </p:txBody>
      </p:sp>
      <p:sp>
        <p:nvSpPr>
          <p:cNvPr id="3" name="Platshållare för innehåll 2">
            <a:extLst>
              <a:ext uri="{FF2B5EF4-FFF2-40B4-BE49-F238E27FC236}">
                <a16:creationId xmlns:a16="http://schemas.microsoft.com/office/drawing/2014/main" id="{79278702-701C-4F5F-BD21-76EEA562AFDC}"/>
              </a:ext>
            </a:extLst>
          </p:cNvPr>
          <p:cNvSpPr>
            <a:spLocks noGrp="1"/>
          </p:cNvSpPr>
          <p:nvPr>
            <p:ph idx="1"/>
          </p:nvPr>
        </p:nvSpPr>
        <p:spPr>
          <a:xfrm>
            <a:off x="4810259" y="649480"/>
            <a:ext cx="6555347" cy="5546047"/>
          </a:xfrm>
        </p:spPr>
        <p:txBody>
          <a:bodyPr anchor="ctr">
            <a:normAutofit fontScale="25000" lnSpcReduction="20000"/>
          </a:bodyPr>
          <a:lstStyle/>
          <a:p>
            <a:pPr>
              <a:spcAft>
                <a:spcPts val="600"/>
              </a:spcAft>
            </a:pPr>
            <a:r>
              <a:rPr lang="sv-SE" sz="6400" dirty="0"/>
              <a:t>Efter påpekande från deltagare i samrådsmötet lade kommunen ut utredningen om Social- och barnkonsekvensanalys på hemsidan. </a:t>
            </a:r>
          </a:p>
          <a:p>
            <a:pPr>
              <a:spcAft>
                <a:spcPts val="600"/>
              </a:spcAft>
            </a:pPr>
            <a:r>
              <a:rPr lang="sv-SE" sz="6400" dirty="0"/>
              <a:t>Grönstrukturutredning för Planprogram </a:t>
            </a:r>
            <a:r>
              <a:rPr lang="sv-SE" sz="6400" dirty="0" err="1"/>
              <a:t>Redegatan</a:t>
            </a:r>
            <a:r>
              <a:rPr lang="sv-SE" sz="6400" dirty="0"/>
              <a:t> publiceras ej då det anses vara arbetsmaterial.</a:t>
            </a:r>
          </a:p>
          <a:p>
            <a:pPr>
              <a:spcAft>
                <a:spcPts val="600"/>
              </a:spcAft>
            </a:pPr>
            <a:r>
              <a:rPr lang="sv-SE" sz="6400" b="1" dirty="0"/>
              <a:t>Dessa underutredningar förelåg inte vid samrådsmötet</a:t>
            </a:r>
            <a:r>
              <a:rPr lang="sv-SE" sz="6400" dirty="0"/>
              <a:t>.</a:t>
            </a:r>
          </a:p>
          <a:p>
            <a:pPr>
              <a:spcAft>
                <a:spcPts val="600"/>
              </a:spcAft>
            </a:pPr>
            <a:r>
              <a:rPr lang="sv-SE" sz="6400" dirty="0"/>
              <a:t>Ur Social och Barnkonsekvensutredning kan man utläsa att man vallat barn runt om i området där de fått svara på frågor. </a:t>
            </a:r>
          </a:p>
          <a:p>
            <a:pPr>
              <a:spcAft>
                <a:spcPts val="600"/>
              </a:spcAft>
            </a:pPr>
            <a:r>
              <a:rPr lang="sv-SE" sz="6400" dirty="0"/>
              <a:t>Dessa flesta barnen bor ej i området och av svaren att döma så får man fråga sig om de förstått frågeställningarna eller fått ledande frågor.</a:t>
            </a:r>
          </a:p>
          <a:p>
            <a:pPr>
              <a:spcAft>
                <a:spcPts val="600"/>
              </a:spcAft>
            </a:pPr>
            <a:r>
              <a:rPr lang="sv-SE" sz="6400" dirty="0"/>
              <a:t>Påståenden om otrygghet och kriminell verksamhet är knappast något som nuvarande innevånare känner igen sig i.</a:t>
            </a:r>
          </a:p>
          <a:p>
            <a:pPr>
              <a:spcAft>
                <a:spcPts val="600"/>
              </a:spcAft>
            </a:pPr>
            <a:r>
              <a:rPr lang="sv-SE" sz="6400" dirty="0"/>
              <a:t>Svårtillgänglighet till området synes vara väl överdrivet men används som orsak till en hårdare exploatering.</a:t>
            </a:r>
          </a:p>
          <a:p>
            <a:pPr>
              <a:spcAft>
                <a:spcPts val="600"/>
              </a:spcAft>
            </a:pPr>
            <a:r>
              <a:rPr lang="sv-SE" sz="6400" dirty="0"/>
              <a:t>Otrygghet tycks upplevas när mörkret faller på  - men detta är väl inte  unikt för detta grönområde.</a:t>
            </a:r>
          </a:p>
          <a:p>
            <a:pPr>
              <a:spcAft>
                <a:spcPts val="600"/>
              </a:spcAft>
            </a:pPr>
            <a:r>
              <a:rPr lang="sv-SE" sz="6400" dirty="0"/>
              <a:t>Trafiken i området sägs vara intensiv i relation till vad?</a:t>
            </a:r>
          </a:p>
          <a:p>
            <a:endParaRPr lang="sv-SE" sz="2000" dirty="0"/>
          </a:p>
        </p:txBody>
      </p:sp>
    </p:spTree>
    <p:extLst>
      <p:ext uri="{BB962C8B-B14F-4D97-AF65-F5344CB8AC3E}">
        <p14:creationId xmlns:p14="http://schemas.microsoft.com/office/powerpoint/2010/main" val="81476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DF27CC-8BF4-46C7-B7F2-2BE49242A93C}"/>
              </a:ext>
            </a:extLst>
          </p:cNvPr>
          <p:cNvSpPr>
            <a:spLocks noGrp="1"/>
          </p:cNvSpPr>
          <p:nvPr>
            <p:ph type="title"/>
          </p:nvPr>
        </p:nvSpPr>
        <p:spPr>
          <a:xfrm>
            <a:off x="466722" y="586856"/>
            <a:ext cx="3201366" cy="1452152"/>
          </a:xfrm>
        </p:spPr>
        <p:txBody>
          <a:bodyPr anchor="b">
            <a:normAutofit fontScale="90000"/>
          </a:bodyPr>
          <a:lstStyle/>
          <a:p>
            <a:r>
              <a:rPr lang="sv-SE" sz="4000" b="1" dirty="0">
                <a:solidFill>
                  <a:srgbClr val="FFFFFF"/>
                </a:solidFill>
              </a:rPr>
              <a:t>Analys av underliggande utredningar</a:t>
            </a:r>
          </a:p>
        </p:txBody>
      </p:sp>
      <p:sp>
        <p:nvSpPr>
          <p:cNvPr id="3" name="Platshållare för innehåll 2">
            <a:extLst>
              <a:ext uri="{FF2B5EF4-FFF2-40B4-BE49-F238E27FC236}">
                <a16:creationId xmlns:a16="http://schemas.microsoft.com/office/drawing/2014/main" id="{79278702-701C-4F5F-BD21-76EEA562AFDC}"/>
              </a:ext>
            </a:extLst>
          </p:cNvPr>
          <p:cNvSpPr>
            <a:spLocks noGrp="1"/>
          </p:cNvSpPr>
          <p:nvPr>
            <p:ph idx="1"/>
          </p:nvPr>
        </p:nvSpPr>
        <p:spPr>
          <a:xfrm>
            <a:off x="4810259" y="649480"/>
            <a:ext cx="6555347" cy="5546047"/>
          </a:xfrm>
        </p:spPr>
        <p:txBody>
          <a:bodyPr anchor="ctr">
            <a:normAutofit/>
          </a:bodyPr>
          <a:lstStyle/>
          <a:p>
            <a:endParaRPr lang="sv-SE" sz="2400" dirty="0"/>
          </a:p>
          <a:p>
            <a:endParaRPr lang="sv-SE" sz="2400" dirty="0"/>
          </a:p>
          <a:p>
            <a:endParaRPr lang="sv-SE" sz="2400" dirty="0"/>
          </a:p>
          <a:p>
            <a:endParaRPr lang="sv-SE" sz="2400" dirty="0"/>
          </a:p>
          <a:p>
            <a:r>
              <a:rPr lang="sv-SE" sz="2000" dirty="0"/>
              <a:t>Hagenskolans ytor alldeles för små ens för att ens bygga helt nytt.</a:t>
            </a:r>
          </a:p>
          <a:p>
            <a:r>
              <a:rPr lang="sv-SE" sz="2000" dirty="0"/>
              <a:t>Förskolan kräver stora ytor och riskerar att inkräkta på grönområdet då betydande ytor krävs för förskoleverksamhet.</a:t>
            </a:r>
          </a:p>
          <a:p>
            <a:r>
              <a:rPr lang="sv-SE" sz="2000" dirty="0"/>
              <a:t>Under samrådet nämndes ingenting om eventuella idrottsarenor. Är de ute ur bilden? (Nej, när vi nu ser </a:t>
            </a:r>
            <a:r>
              <a:rPr lang="sv-SE" sz="2000" dirty="0" err="1"/>
              <a:t>samrådsyttrandet</a:t>
            </a:r>
            <a:r>
              <a:rPr lang="sv-SE" sz="2000" dirty="0"/>
              <a:t> är de i allra högsta grad aktuella, ja, viktiga för en lyckad exploatering).</a:t>
            </a:r>
          </a:p>
          <a:p>
            <a:endParaRPr lang="sv-SE" sz="2400" dirty="0"/>
          </a:p>
          <a:p>
            <a:endParaRPr lang="sv-SE" sz="2400" dirty="0"/>
          </a:p>
          <a:p>
            <a:pPr marL="0" indent="0">
              <a:buNone/>
            </a:pPr>
            <a:endParaRPr lang="sv-SE" sz="2400" dirty="0"/>
          </a:p>
          <a:p>
            <a:endParaRPr lang="sv-SE" sz="2400" dirty="0"/>
          </a:p>
          <a:p>
            <a:endParaRPr lang="sv-SE" sz="2400" dirty="0"/>
          </a:p>
          <a:p>
            <a:pPr marL="0" indent="0">
              <a:buNone/>
            </a:pPr>
            <a:endParaRPr lang="sv-SE" sz="2000" dirty="0"/>
          </a:p>
          <a:p>
            <a:endParaRPr lang="sv-SE" sz="2000" dirty="0"/>
          </a:p>
        </p:txBody>
      </p:sp>
    </p:spTree>
    <p:extLst>
      <p:ext uri="{BB962C8B-B14F-4D97-AF65-F5344CB8AC3E}">
        <p14:creationId xmlns:p14="http://schemas.microsoft.com/office/powerpoint/2010/main" val="1873676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33EBA09-E93C-4387-A03A-927F02527BC4}"/>
              </a:ext>
            </a:extLst>
          </p:cNvPr>
          <p:cNvSpPr>
            <a:spLocks noGrp="1"/>
          </p:cNvSpPr>
          <p:nvPr>
            <p:ph type="title"/>
          </p:nvPr>
        </p:nvSpPr>
        <p:spPr>
          <a:xfrm>
            <a:off x="199697" y="238539"/>
            <a:ext cx="3468391" cy="1639957"/>
          </a:xfrm>
        </p:spPr>
        <p:txBody>
          <a:bodyPr anchor="b">
            <a:normAutofit/>
          </a:bodyPr>
          <a:lstStyle/>
          <a:p>
            <a:r>
              <a:rPr lang="sv-SE" sz="3100" b="1" dirty="0">
                <a:solidFill>
                  <a:srgbClr val="FFFFFF"/>
                </a:solidFill>
              </a:rPr>
              <a:t>Vari ligger</a:t>
            </a:r>
            <a:br>
              <a:rPr lang="sv-SE" sz="3100" b="1" dirty="0">
                <a:solidFill>
                  <a:srgbClr val="FFFFFF"/>
                </a:solidFill>
              </a:rPr>
            </a:br>
            <a:r>
              <a:rPr lang="sv-SE" sz="3100" b="1" dirty="0">
                <a:solidFill>
                  <a:srgbClr val="FFFFFF"/>
                </a:solidFill>
              </a:rPr>
              <a:t>frågeställningarna</a:t>
            </a:r>
          </a:p>
        </p:txBody>
      </p:sp>
      <p:sp>
        <p:nvSpPr>
          <p:cNvPr id="3" name="Platshållare för innehåll 2">
            <a:extLst>
              <a:ext uri="{FF2B5EF4-FFF2-40B4-BE49-F238E27FC236}">
                <a16:creationId xmlns:a16="http://schemas.microsoft.com/office/drawing/2014/main" id="{74A71CC3-7B5D-4B3E-9053-A05DE2A4A95C}"/>
              </a:ext>
            </a:extLst>
          </p:cNvPr>
          <p:cNvSpPr>
            <a:spLocks noGrp="1"/>
          </p:cNvSpPr>
          <p:nvPr>
            <p:ph idx="1"/>
          </p:nvPr>
        </p:nvSpPr>
        <p:spPr>
          <a:xfrm>
            <a:off x="4810259" y="649480"/>
            <a:ext cx="6555347" cy="5546047"/>
          </a:xfrm>
        </p:spPr>
        <p:txBody>
          <a:bodyPr anchor="ctr">
            <a:normAutofit lnSpcReduction="10000"/>
          </a:bodyPr>
          <a:lstStyle/>
          <a:p>
            <a:r>
              <a:rPr lang="sv-SE" sz="2400" dirty="0"/>
              <a:t>Antalet lägenheter</a:t>
            </a:r>
          </a:p>
          <a:p>
            <a:r>
              <a:rPr lang="sv-SE" sz="2400" dirty="0"/>
              <a:t>Höjden på byggnationerna</a:t>
            </a:r>
          </a:p>
          <a:p>
            <a:r>
              <a:rPr lang="sv-SE" sz="2400" dirty="0"/>
              <a:t>Variationen på byggnader</a:t>
            </a:r>
          </a:p>
          <a:p>
            <a:r>
              <a:rPr lang="sv-SE" sz="2400" dirty="0"/>
              <a:t>Grönområdets påverkan</a:t>
            </a:r>
          </a:p>
          <a:p>
            <a:r>
              <a:rPr lang="sv-SE" sz="2400" dirty="0"/>
              <a:t>Trafiksituationen</a:t>
            </a:r>
          </a:p>
          <a:p>
            <a:r>
              <a:rPr lang="sv-SE" sz="2400" dirty="0"/>
              <a:t>Skolsituationen</a:t>
            </a:r>
          </a:p>
          <a:p>
            <a:r>
              <a:rPr lang="sv-SE" sz="2400" dirty="0"/>
              <a:t>Parkeringssituationen</a:t>
            </a:r>
          </a:p>
          <a:p>
            <a:r>
              <a:rPr lang="sv-SE" sz="2400" dirty="0"/>
              <a:t>Trafiktillgänglighet</a:t>
            </a:r>
          </a:p>
          <a:p>
            <a:r>
              <a:rPr lang="sv-SE" sz="2400" dirty="0"/>
              <a:t>Vad har utställts för förutsättningar till fastighetsägare</a:t>
            </a:r>
          </a:p>
          <a:p>
            <a:r>
              <a:rPr lang="sv-SE" sz="2400" dirty="0"/>
              <a:t>Idrottsanläggningarnas omfång och utbyggnad</a:t>
            </a:r>
          </a:p>
          <a:p>
            <a:r>
              <a:rPr lang="sv-SE" sz="2400" dirty="0"/>
              <a:t>Varför anser kommunen att de inte vill svara på våra frågor eller ställa upp på möten.</a:t>
            </a:r>
          </a:p>
          <a:p>
            <a:endParaRPr lang="sv-SE" sz="2000" dirty="0"/>
          </a:p>
        </p:txBody>
      </p:sp>
    </p:spTree>
    <p:extLst>
      <p:ext uri="{BB962C8B-B14F-4D97-AF65-F5344CB8AC3E}">
        <p14:creationId xmlns:p14="http://schemas.microsoft.com/office/powerpoint/2010/main" val="3755429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33EBA09-E93C-4387-A03A-927F02527BC4}"/>
              </a:ext>
            </a:extLst>
          </p:cNvPr>
          <p:cNvSpPr>
            <a:spLocks noGrp="1"/>
          </p:cNvSpPr>
          <p:nvPr>
            <p:ph type="title"/>
          </p:nvPr>
        </p:nvSpPr>
        <p:spPr>
          <a:xfrm>
            <a:off x="199697" y="238539"/>
            <a:ext cx="3468391" cy="1639957"/>
          </a:xfrm>
        </p:spPr>
        <p:txBody>
          <a:bodyPr anchor="b">
            <a:normAutofit/>
          </a:bodyPr>
          <a:lstStyle/>
          <a:p>
            <a:r>
              <a:rPr lang="sv-SE" sz="3100" b="1" dirty="0">
                <a:solidFill>
                  <a:srgbClr val="FFFFFF"/>
                </a:solidFill>
              </a:rPr>
              <a:t>Vari ligger</a:t>
            </a:r>
            <a:br>
              <a:rPr lang="sv-SE" sz="3100" b="1" dirty="0">
                <a:solidFill>
                  <a:srgbClr val="FFFFFF"/>
                </a:solidFill>
              </a:rPr>
            </a:br>
            <a:r>
              <a:rPr lang="sv-SE" sz="3100" b="1" dirty="0">
                <a:solidFill>
                  <a:srgbClr val="FFFFFF"/>
                </a:solidFill>
              </a:rPr>
              <a:t>frågeställningarna</a:t>
            </a:r>
          </a:p>
        </p:txBody>
      </p:sp>
      <p:sp>
        <p:nvSpPr>
          <p:cNvPr id="3" name="Platshållare för innehåll 2">
            <a:extLst>
              <a:ext uri="{FF2B5EF4-FFF2-40B4-BE49-F238E27FC236}">
                <a16:creationId xmlns:a16="http://schemas.microsoft.com/office/drawing/2014/main" id="{74A71CC3-7B5D-4B3E-9053-A05DE2A4A95C}"/>
              </a:ext>
            </a:extLst>
          </p:cNvPr>
          <p:cNvSpPr>
            <a:spLocks noGrp="1"/>
          </p:cNvSpPr>
          <p:nvPr>
            <p:ph idx="1"/>
          </p:nvPr>
        </p:nvSpPr>
        <p:spPr>
          <a:xfrm>
            <a:off x="4810259" y="649480"/>
            <a:ext cx="6555347" cy="5546047"/>
          </a:xfrm>
        </p:spPr>
        <p:txBody>
          <a:bodyPr anchor="ctr">
            <a:normAutofit/>
          </a:bodyPr>
          <a:lstStyle/>
          <a:p>
            <a:r>
              <a:rPr lang="sv-SE" sz="2400" dirty="0"/>
              <a:t>Hagenskolans ytor kommer inte att räcka till för ytterligare exploatering</a:t>
            </a:r>
          </a:p>
          <a:p>
            <a:r>
              <a:rPr lang="sv-SE" sz="2400" dirty="0"/>
              <a:t>Etablering av ny förskola uppe vid engelska skolan kommer troligtvis att inkräkta på grönområdets ytor.</a:t>
            </a:r>
          </a:p>
          <a:p>
            <a:r>
              <a:rPr lang="sv-SE" sz="2400" dirty="0"/>
              <a:t>Befintlig bostadsrättsförening störs betydligt av planerad bebyggelse</a:t>
            </a:r>
          </a:p>
          <a:p>
            <a:r>
              <a:rPr lang="sv-SE" sz="2400" dirty="0"/>
              <a:t>Skuggning av fastigheter på Carnegie äng vid högre bebyggelse</a:t>
            </a:r>
            <a:r>
              <a:rPr lang="sv-SE" sz="2000" dirty="0"/>
              <a:t>.</a:t>
            </a:r>
          </a:p>
          <a:p>
            <a:r>
              <a:rPr lang="sv-SE" sz="2400" dirty="0"/>
              <a:t>Estetiken ligger i nivå med Frölunda Torg</a:t>
            </a:r>
          </a:p>
          <a:p>
            <a:r>
              <a:rPr lang="sv-SE" sz="2400" dirty="0"/>
              <a:t>Byte av mark med en fastighetsägare gynnande av särintressen?</a:t>
            </a:r>
          </a:p>
        </p:txBody>
      </p:sp>
    </p:spTree>
    <p:extLst>
      <p:ext uri="{BB962C8B-B14F-4D97-AF65-F5344CB8AC3E}">
        <p14:creationId xmlns:p14="http://schemas.microsoft.com/office/powerpoint/2010/main" val="373741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532FDEF-0CD8-474F-A5DD-4A60B0330BC8}"/>
              </a:ext>
            </a:extLst>
          </p:cNvPr>
          <p:cNvSpPr>
            <a:spLocks noGrp="1"/>
          </p:cNvSpPr>
          <p:nvPr>
            <p:ph type="title"/>
          </p:nvPr>
        </p:nvSpPr>
        <p:spPr>
          <a:xfrm>
            <a:off x="466722" y="586855"/>
            <a:ext cx="3201366" cy="664139"/>
          </a:xfrm>
        </p:spPr>
        <p:txBody>
          <a:bodyPr anchor="b">
            <a:normAutofit/>
          </a:bodyPr>
          <a:lstStyle/>
          <a:p>
            <a:pPr algn="r"/>
            <a:r>
              <a:rPr lang="sv-SE" sz="2500" dirty="0">
                <a:solidFill>
                  <a:srgbClr val="FFFFFF"/>
                </a:solidFill>
              </a:rPr>
              <a:t>Synpunkter/Reaktioner</a:t>
            </a:r>
          </a:p>
        </p:txBody>
      </p:sp>
      <p:sp>
        <p:nvSpPr>
          <p:cNvPr id="3" name="Platshållare för innehåll 2">
            <a:extLst>
              <a:ext uri="{FF2B5EF4-FFF2-40B4-BE49-F238E27FC236}">
                <a16:creationId xmlns:a16="http://schemas.microsoft.com/office/drawing/2014/main" id="{8F382764-9C9A-4BDF-9042-20ACF98F74FC}"/>
              </a:ext>
            </a:extLst>
          </p:cNvPr>
          <p:cNvSpPr>
            <a:spLocks noGrp="1"/>
          </p:cNvSpPr>
          <p:nvPr>
            <p:ph idx="1"/>
          </p:nvPr>
        </p:nvSpPr>
        <p:spPr>
          <a:xfrm>
            <a:off x="4810259" y="649480"/>
            <a:ext cx="6555347" cy="5546047"/>
          </a:xfrm>
        </p:spPr>
        <p:txBody>
          <a:bodyPr anchor="ctr">
            <a:normAutofit fontScale="92500" lnSpcReduction="10000"/>
          </a:bodyPr>
          <a:lstStyle/>
          <a:p>
            <a:pPr lvl="1"/>
            <a:r>
              <a:rPr lang="sv-SE" sz="2000" b="1" dirty="0"/>
              <a:t>Om ni har ytterligare funderingar, förslag eller andra kommentarer:</a:t>
            </a:r>
          </a:p>
          <a:p>
            <a:pPr marL="0" indent="0">
              <a:buNone/>
            </a:pPr>
            <a:endParaRPr lang="sv-SE" sz="2000" dirty="0"/>
          </a:p>
          <a:p>
            <a:pPr lvl="1"/>
            <a:r>
              <a:rPr lang="sv-SE" sz="2000" dirty="0"/>
              <a:t>Använd gärna vår hemsidas kommentarsfält så kanske dessa kan användas i kontakterna med representanter för Göteborgs stad.</a:t>
            </a:r>
          </a:p>
          <a:p>
            <a:pPr marL="457200" lvl="1" indent="0">
              <a:buNone/>
            </a:pPr>
            <a:endParaRPr lang="sv-SE" sz="2000" dirty="0"/>
          </a:p>
          <a:p>
            <a:pPr lvl="1"/>
            <a:r>
              <a:rPr lang="sv-SE" sz="2000" dirty="0"/>
              <a:t>Om ni tidigare har tillskrivit kommunen och exempelvis lämnat synpunkter efter samrådsmötet eller i övrigt lämnat synpunkter, vore vi tacksamma att få ta del av dessa. </a:t>
            </a:r>
          </a:p>
          <a:p>
            <a:pPr marL="457200" lvl="1" indent="0">
              <a:buNone/>
            </a:pPr>
            <a:endParaRPr lang="sv-SE" sz="2000" dirty="0"/>
          </a:p>
          <a:p>
            <a:pPr lvl="1"/>
            <a:r>
              <a:rPr lang="sv-SE" sz="2000" dirty="0"/>
              <a:t>Vi försöker argumentera för helheten så varje konkret synpunkt hjälper oss att forma pusslet.</a:t>
            </a:r>
          </a:p>
          <a:p>
            <a:pPr lvl="1"/>
            <a:endParaRPr lang="sv-SE" sz="2000" dirty="0"/>
          </a:p>
          <a:p>
            <a:pPr lvl="1"/>
            <a:r>
              <a:rPr lang="sv-SE" sz="2000" dirty="0"/>
              <a:t>Om ni vill komma i kontakt med styrelsens ordförande Anders Ellegård så finns adressuppgifter på hemsidan.</a:t>
            </a:r>
          </a:p>
          <a:p>
            <a:pPr lvl="1"/>
            <a:r>
              <a:rPr lang="sv-SE" sz="2000" dirty="0"/>
              <a:t>Och här: </a:t>
            </a:r>
            <a:r>
              <a:rPr lang="sv-SE" sz="2000" dirty="0">
                <a:hlinkClick r:id="rId2"/>
              </a:rPr>
              <a:t>ordforande@aef.nu</a:t>
            </a:r>
            <a:r>
              <a:rPr lang="sv-SE" sz="2000" dirty="0"/>
              <a:t> </a:t>
            </a:r>
          </a:p>
          <a:p>
            <a:pPr marL="457200" lvl="1" indent="0">
              <a:buNone/>
            </a:pPr>
            <a:r>
              <a:rPr lang="sv-SE" sz="2000" dirty="0"/>
              <a:t> </a:t>
            </a:r>
          </a:p>
        </p:txBody>
      </p:sp>
    </p:spTree>
    <p:extLst>
      <p:ext uri="{BB962C8B-B14F-4D97-AF65-F5344CB8AC3E}">
        <p14:creationId xmlns:p14="http://schemas.microsoft.com/office/powerpoint/2010/main" val="1100822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532FDEF-0CD8-474F-A5DD-4A60B0330BC8}"/>
              </a:ext>
            </a:extLst>
          </p:cNvPr>
          <p:cNvSpPr>
            <a:spLocks noGrp="1"/>
          </p:cNvSpPr>
          <p:nvPr>
            <p:ph type="title"/>
          </p:nvPr>
        </p:nvSpPr>
        <p:spPr>
          <a:xfrm>
            <a:off x="466722" y="586855"/>
            <a:ext cx="3201366" cy="1321458"/>
          </a:xfrm>
        </p:spPr>
        <p:txBody>
          <a:bodyPr anchor="b">
            <a:normAutofit/>
          </a:bodyPr>
          <a:lstStyle/>
          <a:p>
            <a:pPr algn="r"/>
            <a:r>
              <a:rPr lang="sv-SE" sz="2500" dirty="0">
                <a:solidFill>
                  <a:srgbClr val="FFFFFF"/>
                </a:solidFill>
              </a:rPr>
              <a:t>Synpunkter/Reaktioner</a:t>
            </a:r>
          </a:p>
        </p:txBody>
      </p:sp>
      <p:sp>
        <p:nvSpPr>
          <p:cNvPr id="3" name="Platshållare för innehåll 2">
            <a:extLst>
              <a:ext uri="{FF2B5EF4-FFF2-40B4-BE49-F238E27FC236}">
                <a16:creationId xmlns:a16="http://schemas.microsoft.com/office/drawing/2014/main" id="{8F382764-9C9A-4BDF-9042-20ACF98F74FC}"/>
              </a:ext>
            </a:extLst>
          </p:cNvPr>
          <p:cNvSpPr>
            <a:spLocks noGrp="1"/>
          </p:cNvSpPr>
          <p:nvPr>
            <p:ph idx="1"/>
          </p:nvPr>
        </p:nvSpPr>
        <p:spPr>
          <a:xfrm>
            <a:off x="4810259" y="649480"/>
            <a:ext cx="6555347" cy="5546047"/>
          </a:xfrm>
        </p:spPr>
        <p:txBody>
          <a:bodyPr anchor="ctr">
            <a:normAutofit/>
          </a:bodyPr>
          <a:lstStyle/>
          <a:p>
            <a:pPr lvl="1"/>
            <a:r>
              <a:rPr lang="sv-SE" sz="2000" dirty="0"/>
              <a:t>Vi i ÄEF kommer naturligtvis fortsättningsvis att vara delaktiga, närvarande och bevaka utvecklingen av detta projekt.</a:t>
            </a:r>
          </a:p>
          <a:p>
            <a:pPr lvl="1"/>
            <a:endParaRPr lang="sv-SE" sz="2000" dirty="0"/>
          </a:p>
          <a:p>
            <a:pPr lvl="1"/>
            <a:r>
              <a:rPr lang="sv-SE" sz="2000" dirty="0"/>
              <a:t>Det är svårt att få gehör genom att skriva i egen sak. Denna typ av skriftväxling sorteras lätt bort som minoritetsintresse.</a:t>
            </a:r>
          </a:p>
          <a:p>
            <a:pPr lvl="1"/>
            <a:endParaRPr lang="sv-SE" sz="2000" dirty="0"/>
          </a:p>
          <a:p>
            <a:pPr lvl="1"/>
            <a:r>
              <a:rPr lang="sv-SE" sz="2000" dirty="0"/>
              <a:t>Vi i egnahemsföreningen försöker ta ett helhetsgrepp i diskussionen med kommunen där vi väger in de boendes synpunkter. </a:t>
            </a:r>
          </a:p>
          <a:p>
            <a:pPr marL="457200" lvl="1" indent="0">
              <a:buNone/>
            </a:pPr>
            <a:endParaRPr lang="sv-SE" sz="2000" dirty="0"/>
          </a:p>
          <a:p>
            <a:pPr marL="457200" lvl="1" indent="0">
              <a:buNone/>
            </a:pPr>
            <a:r>
              <a:rPr lang="sv-SE" sz="2000" dirty="0"/>
              <a:t> </a:t>
            </a:r>
          </a:p>
        </p:txBody>
      </p:sp>
    </p:spTree>
    <p:extLst>
      <p:ext uri="{BB962C8B-B14F-4D97-AF65-F5344CB8AC3E}">
        <p14:creationId xmlns:p14="http://schemas.microsoft.com/office/powerpoint/2010/main" val="140959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9C7C768F-6775-4431-95EA-1E84CC9D19F3}"/>
              </a:ext>
            </a:extLst>
          </p:cNvPr>
          <p:cNvSpPr txBox="1"/>
          <p:nvPr/>
        </p:nvSpPr>
        <p:spPr>
          <a:xfrm>
            <a:off x="4110273" y="491112"/>
            <a:ext cx="8086760" cy="6325642"/>
          </a:xfrm>
          <a:prstGeom prst="rect">
            <a:avLst/>
          </a:prstGeom>
          <a:noFill/>
        </p:spPr>
        <p:txBody>
          <a:bodyPr wrap="square">
            <a:sp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Stadsdelsförvaltningen Västra Göteborg föreslår </a:t>
            </a:r>
            <a:r>
              <a:rPr lang="sv-SE" sz="1800" dirty="0">
                <a:effectLst/>
                <a:latin typeface="Calibri" panose="020F0502020204030204" pitchFamily="34" charset="0"/>
                <a:ea typeface="Calibri" panose="020F0502020204030204" pitchFamily="34" charset="0"/>
                <a:cs typeface="Times New Roman" panose="02020603050405020304" pitchFamily="18" charset="0"/>
                <a:hlinkClick r:id="rId2"/>
              </a:rPr>
              <a:t>handlingsplan för samarbete och social ekonomi</a:t>
            </a:r>
            <a:r>
              <a:rPr lang="sv-SE" sz="1800" dirty="0">
                <a:effectLst/>
                <a:latin typeface="Calibri" panose="020F0502020204030204" pitchFamily="34" charset="0"/>
                <a:ea typeface="Calibri" panose="020F0502020204030204" pitchFamily="34" charset="0"/>
                <a:cs typeface="Times New Roman" panose="02020603050405020304" pitchFamily="18" charset="0"/>
              </a:rPr>
              <a:t> med mål är att stärka demokratin, öka delaktigheten och minska utanförskap i Göteborg genom;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skapa tydliga förutsättningar och strukturer för dialog och samverkan mellan parterna.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synliggöra och stärka den sociala ekonomins självständiga och oberoende roll som opinionsbildare och som röstbärare för marginaliserade, utsatta och åsidosatta grupper. </a:t>
            </a:r>
          </a:p>
          <a:p>
            <a:pPr marL="342900" lvl="0" indent="-342900">
              <a:lnSpc>
                <a:spcPct val="107000"/>
              </a:lnSpc>
              <a:spcAft>
                <a:spcPts val="800"/>
              </a:spcAft>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utveckla möjligheter för den sociala ekonomin att utgöra en viktig aktör inom välfärdsutvecklingen. (Konkret samverkan med kommunen/ stadsdelarna!).</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3 november: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AB Platzer begär förprövning för att bygga om gamla teleskolan till bland annat bostäder. </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15 december:</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hlinkClick r:id="rId3"/>
              </a:rPr>
              <a:t>Stadsdelsnämnden Västra Göteborg, protokoll</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”Fråga har ställts till förvaltningen om intresse av att hyra skollokaler inom ramen för Campus Älvsborg, som är en samverkan mellan föreningar i Påvelund för </a:t>
            </a:r>
            <a:r>
              <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utveckling av området i form av att bygga bostäder, utveckla idrottshallar</a:t>
            </a:r>
            <a:r>
              <a:rPr lang="sv-SE" sz="1800" dirty="0">
                <a:effectLst/>
                <a:latin typeface="Calibri" panose="020F0502020204030204" pitchFamily="34" charset="0"/>
                <a:ea typeface="Calibri" panose="020F0502020204030204" pitchFamily="34" charset="0"/>
                <a:cs typeface="Times New Roman" panose="02020603050405020304" pitchFamily="18" charset="0"/>
              </a:rPr>
              <a:t>, skapa aktivitetstorg med mera. Förvaltningen kommer att involvera lokalsekretariatet i diskussionen.”</a:t>
            </a:r>
          </a:p>
        </p:txBody>
      </p:sp>
      <p:sp>
        <p:nvSpPr>
          <p:cNvPr id="12" name="Rubrik 1">
            <a:extLst>
              <a:ext uri="{FF2B5EF4-FFF2-40B4-BE49-F238E27FC236}">
                <a16:creationId xmlns:a16="http://schemas.microsoft.com/office/drawing/2014/main" id="{BFE08365-1645-47C2-879E-47F6CA4C4A64}"/>
              </a:ext>
            </a:extLst>
          </p:cNvPr>
          <p:cNvSpPr txBox="1">
            <a:spLocks/>
          </p:cNvSpPr>
          <p:nvPr/>
        </p:nvSpPr>
        <p:spPr>
          <a:xfrm>
            <a:off x="735827" y="3876360"/>
            <a:ext cx="3201366" cy="9593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500" dirty="0">
                <a:solidFill>
                  <a:srgbClr val="FFFFFF"/>
                </a:solidFill>
              </a:rPr>
              <a:t>2015</a:t>
            </a:r>
          </a:p>
        </p:txBody>
      </p:sp>
      <p:pic>
        <p:nvPicPr>
          <p:cNvPr id="15" name="Picture 14">
            <a:extLst>
              <a:ext uri="{FF2B5EF4-FFF2-40B4-BE49-F238E27FC236}">
                <a16:creationId xmlns:a16="http://schemas.microsoft.com/office/drawing/2014/main" id="{BAFB2ED2-8ED8-4A45-B029-9DF588E96251}"/>
              </a:ext>
            </a:extLst>
          </p:cNvPr>
          <p:cNvPicPr>
            <a:picLocks noChangeAspect="1"/>
          </p:cNvPicPr>
          <p:nvPr/>
        </p:nvPicPr>
        <p:blipFill>
          <a:blip r:embed="rId4"/>
          <a:stretch>
            <a:fillRect/>
          </a:stretch>
        </p:blipFill>
        <p:spPr>
          <a:xfrm>
            <a:off x="22587" y="3473002"/>
            <a:ext cx="2759869" cy="2831000"/>
          </a:xfrm>
          <a:prstGeom prst="rect">
            <a:avLst/>
          </a:prstGeom>
        </p:spPr>
      </p:pic>
      <p:sp>
        <p:nvSpPr>
          <p:cNvPr id="16" name="TextBox 15">
            <a:extLst>
              <a:ext uri="{FF2B5EF4-FFF2-40B4-BE49-F238E27FC236}">
                <a16:creationId xmlns:a16="http://schemas.microsoft.com/office/drawing/2014/main" id="{17EE81C8-3583-4A98-AE1B-0A6CA80FD9F1}"/>
              </a:ext>
            </a:extLst>
          </p:cNvPr>
          <p:cNvSpPr txBox="1"/>
          <p:nvPr/>
        </p:nvSpPr>
        <p:spPr>
          <a:xfrm>
            <a:off x="135802" y="6412670"/>
            <a:ext cx="3902025" cy="553998"/>
          </a:xfrm>
          <a:prstGeom prst="rect">
            <a:avLst/>
          </a:prstGeom>
          <a:noFill/>
        </p:spPr>
        <p:txBody>
          <a:bodyPr wrap="square" lIns="0" tIns="0" rIns="0" bIns="0" rtlCol="0">
            <a:spAutoFit/>
          </a:bodyPr>
          <a:lstStyle/>
          <a:p>
            <a:pPr algn="l"/>
            <a:r>
              <a:rPr lang="sv-SE" sz="1200" dirty="0">
                <a:solidFill>
                  <a:schemeClr val="bg1"/>
                </a:solidFill>
              </a:rPr>
              <a:t>Bild från Campus Älvsborg översiktskarta (odaterad)</a:t>
            </a:r>
          </a:p>
          <a:p>
            <a:pPr algn="l"/>
            <a:r>
              <a:rPr lang="sv-SE" sz="1200" dirty="0">
                <a:solidFill>
                  <a:schemeClr val="bg1"/>
                </a:solidFill>
              </a:rPr>
              <a:t>(Källa: </a:t>
            </a:r>
            <a:r>
              <a:rPr lang="sv-SE" sz="1200" dirty="0">
                <a:solidFill>
                  <a:schemeClr val="bg1"/>
                </a:solidFill>
                <a:hlinkClick r:id="rId5">
                  <a:extLst>
                    <a:ext uri="{A12FA001-AC4F-418D-AE19-62706E023703}">
                      <ahyp:hlinkClr xmlns:ahyp="http://schemas.microsoft.com/office/drawing/2018/hyperlinkcolor" val="tx"/>
                    </a:ext>
                  </a:extLst>
                </a:hlinkClick>
              </a:rPr>
              <a:t>http://www.pousetteco.se/home-2</a:t>
            </a:r>
            <a:r>
              <a:rPr lang="sv-SE" sz="1200" dirty="0">
                <a:solidFill>
                  <a:schemeClr val="bg1"/>
                </a:solidFill>
              </a:rPr>
              <a:t>) </a:t>
            </a:r>
          </a:p>
          <a:p>
            <a:pPr algn="l"/>
            <a:endParaRPr lang="sv-SE" sz="1200" dirty="0" err="1">
              <a:solidFill>
                <a:schemeClr val="bg1"/>
              </a:solidFill>
            </a:endParaRPr>
          </a:p>
        </p:txBody>
      </p:sp>
      <p:sp>
        <p:nvSpPr>
          <p:cNvPr id="2" name="Rubrik 1"/>
          <p:cNvSpPr>
            <a:spLocks noGrp="1"/>
          </p:cNvSpPr>
          <p:nvPr>
            <p:ph type="ctrTitle"/>
          </p:nvPr>
        </p:nvSpPr>
        <p:spPr>
          <a:xfrm>
            <a:off x="826394" y="11456"/>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2014</a:t>
            </a:r>
          </a:p>
        </p:txBody>
      </p:sp>
      <p:sp>
        <p:nvSpPr>
          <p:cNvPr id="13" name="TextBox 12">
            <a:extLst>
              <a:ext uri="{FF2B5EF4-FFF2-40B4-BE49-F238E27FC236}">
                <a16:creationId xmlns:a16="http://schemas.microsoft.com/office/drawing/2014/main" id="{A6352E90-3C7F-4CA2-BF4F-30AA46F76FFA}"/>
              </a:ext>
            </a:extLst>
          </p:cNvPr>
          <p:cNvSpPr txBox="1"/>
          <p:nvPr/>
        </p:nvSpPr>
        <p:spPr>
          <a:xfrm>
            <a:off x="324487" y="874741"/>
            <a:ext cx="3195409" cy="1477328"/>
          </a:xfrm>
          <a:prstGeom prst="rect">
            <a:avLst/>
          </a:prstGeom>
          <a:noFill/>
        </p:spPr>
        <p:txBody>
          <a:bodyPr wrap="square" lIns="0" tIns="0" rIns="0" bIns="0" rtlCol="0">
            <a:spAutoFit/>
          </a:bodyPr>
          <a:lstStyle/>
          <a:p>
            <a:pPr algn="l"/>
            <a:r>
              <a:rPr lang="sv-SE" sz="1600" dirty="0">
                <a:solidFill>
                  <a:schemeClr val="bg1"/>
                </a:solidFill>
              </a:rPr>
              <a:t>Den gamla stadsdelsförvaltningen</a:t>
            </a:r>
          </a:p>
          <a:p>
            <a:pPr algn="l"/>
            <a:r>
              <a:rPr lang="sv-SE" sz="1600" dirty="0">
                <a:solidFill>
                  <a:schemeClr val="bg1"/>
                </a:solidFill>
              </a:rPr>
              <a:t>försökte slå ett slag för social ekonomi.</a:t>
            </a:r>
          </a:p>
          <a:p>
            <a:pPr algn="l"/>
            <a:r>
              <a:rPr lang="sv-SE" sz="1600" dirty="0">
                <a:solidFill>
                  <a:schemeClr val="bg1"/>
                </a:solidFill>
              </a:rPr>
              <a:t>Detta är i linje med Agenda 2030 som staden sagt sej vilja följa. Men vad hände sen?</a:t>
            </a:r>
          </a:p>
        </p:txBody>
      </p:sp>
      <p:sp>
        <p:nvSpPr>
          <p:cNvPr id="14" name="TextBox 13">
            <a:extLst>
              <a:ext uri="{FF2B5EF4-FFF2-40B4-BE49-F238E27FC236}">
                <a16:creationId xmlns:a16="http://schemas.microsoft.com/office/drawing/2014/main" id="{D22278AC-FFA6-46D9-A118-AA8A9863812F}"/>
              </a:ext>
            </a:extLst>
          </p:cNvPr>
          <p:cNvSpPr txBox="1"/>
          <p:nvPr/>
        </p:nvSpPr>
        <p:spPr>
          <a:xfrm>
            <a:off x="421203" y="5442190"/>
            <a:ext cx="3195409" cy="246221"/>
          </a:xfrm>
          <a:prstGeom prst="rect">
            <a:avLst/>
          </a:prstGeom>
          <a:solidFill>
            <a:schemeClr val="bg1"/>
          </a:solidFill>
        </p:spPr>
        <p:txBody>
          <a:bodyPr wrap="square" lIns="0" tIns="0" rIns="0" bIns="0" rtlCol="0">
            <a:spAutoFit/>
          </a:bodyPr>
          <a:lstStyle/>
          <a:p>
            <a:pPr algn="l"/>
            <a:r>
              <a:rPr lang="sv-SE" sz="1600" dirty="0"/>
              <a:t>Särintressen tar initiativ</a:t>
            </a:r>
          </a:p>
        </p:txBody>
      </p:sp>
    </p:spTree>
    <p:extLst>
      <p:ext uri="{BB962C8B-B14F-4D97-AF65-F5344CB8AC3E}">
        <p14:creationId xmlns:p14="http://schemas.microsoft.com/office/powerpoint/2010/main" val="212887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36461" y="-10147"/>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2016</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843214EC-29E5-45CA-A32D-7A06019000AA}"/>
              </a:ext>
            </a:extLst>
          </p:cNvPr>
          <p:cNvSpPr txBox="1"/>
          <p:nvPr/>
        </p:nvSpPr>
        <p:spPr>
          <a:xfrm>
            <a:off x="4218915" y="108444"/>
            <a:ext cx="7845018" cy="2657009"/>
          </a:xfrm>
          <a:prstGeom prst="rect">
            <a:avLst/>
          </a:prstGeom>
          <a:noFill/>
        </p:spPr>
        <p:txBody>
          <a:bodyPr wrap="square">
            <a:spAutoFit/>
          </a:bodyPr>
          <a:lstStyle/>
          <a:p>
            <a:pPr>
              <a:lnSpc>
                <a:spcPct val="107000"/>
              </a:lnSpc>
              <a:spcAft>
                <a:spcPts val="800"/>
              </a:spcAft>
            </a:pPr>
            <a:r>
              <a:rPr lang="sv-SE" sz="1600" b="1" dirty="0">
                <a:effectLst/>
                <a:latin typeface="Calibri" panose="020F0502020204030204" pitchFamily="34" charset="0"/>
                <a:ea typeface="Calibri" panose="020F0502020204030204" pitchFamily="34" charset="0"/>
                <a:cs typeface="Times New Roman" panose="02020603050405020304" pitchFamily="18" charset="0"/>
              </a:rPr>
              <a:t>2016</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b="1" dirty="0">
                <a:effectLst/>
                <a:latin typeface="Calibri" panose="020F0502020204030204" pitchFamily="34" charset="0"/>
                <a:ea typeface="Calibri" panose="020F0502020204030204" pitchFamily="34" charset="0"/>
                <a:cs typeface="Times New Roman" panose="02020603050405020304" pitchFamily="18" charset="0"/>
              </a:rPr>
              <a:t>”</a:t>
            </a:r>
            <a:r>
              <a:rPr lang="sv-SE" sz="1600" dirty="0">
                <a:effectLst/>
                <a:latin typeface="Calibri" panose="020F0502020204030204" pitchFamily="34" charset="0"/>
                <a:ea typeface="Calibri" panose="020F0502020204030204" pitchFamily="34" charset="0"/>
                <a:cs typeface="Times New Roman" panose="02020603050405020304" pitchFamily="18" charset="0"/>
              </a:rPr>
              <a:t> År 2016 blev Fastighetskontoret kontaktade av idrottsföreningarna som är verksamma inom idrottsområdet vid Redegatan i Västra Göteborg. Två av föreningarna, Önnereds handbollsklubb och Påvelunds tennis- och badmintonklubb, har tomträtter inom området. Föreningarna presenterade en idé kring hur de vill utveckla nu aktuellt område med både bostäder, kommunal service och ett idrottscenter</a:t>
            </a:r>
            <a:r>
              <a:rPr lang="sv-SE" sz="1600" b="1" dirty="0">
                <a:effectLst/>
                <a:latin typeface="Calibri" panose="020F0502020204030204" pitchFamily="34" charset="0"/>
                <a:ea typeface="Calibri" panose="020F0502020204030204" pitchFamily="34" charset="0"/>
                <a:cs typeface="Times New Roman" panose="02020603050405020304" pitchFamily="18" charset="0"/>
              </a:rPr>
              <a:t>” </a:t>
            </a:r>
            <a:r>
              <a:rPr lang="sv-SE" sz="1600" dirty="0">
                <a:effectLst/>
                <a:latin typeface="Calibri" panose="020F0502020204030204" pitchFamily="34" charset="0"/>
                <a:ea typeface="Calibri" panose="020F0502020204030204" pitchFamily="34" charset="0"/>
                <a:cs typeface="Times New Roman" panose="02020603050405020304" pitchFamily="18" charset="0"/>
              </a:rPr>
              <a:t>Ur Fastighetskontorets tjänsteutlåtande om ”</a:t>
            </a:r>
            <a:r>
              <a:rPr lang="sv-SE" sz="1600" dirty="0">
                <a:effectLst/>
                <a:highlight>
                  <a:srgbClr val="E6E6E6"/>
                </a:highlight>
                <a:latin typeface="Calibri" panose="020F0502020204030204" pitchFamily="34" charset="0"/>
                <a:ea typeface="Calibri" panose="020F0502020204030204" pitchFamily="34" charset="0"/>
                <a:cs typeface="Times New Roman" panose="02020603050405020304" pitchFamily="18" charset="0"/>
                <a:hlinkClick r:id="rId2"/>
              </a:rPr>
              <a:t>Markreservation för bostäder och idrott </a:t>
            </a:r>
            <a:r>
              <a:rPr lang="sv-SE" sz="1600" dirty="0" err="1">
                <a:effectLst/>
                <a:highlight>
                  <a:srgbClr val="E6E6E6"/>
                </a:highlight>
                <a:latin typeface="Calibri" panose="020F0502020204030204" pitchFamily="34" charset="0"/>
                <a:ea typeface="Calibri" panose="020F0502020204030204" pitchFamily="34" charset="0"/>
                <a:cs typeface="Times New Roman" panose="02020603050405020304" pitchFamily="18" charset="0"/>
                <a:hlinkClick r:id="rId2"/>
              </a:rPr>
              <a:t>m.m.vid</a:t>
            </a:r>
            <a:r>
              <a:rPr lang="sv-SE" sz="1600" dirty="0">
                <a:effectLst/>
                <a:highlight>
                  <a:srgbClr val="E6E6E6"/>
                </a:highlight>
                <a:latin typeface="Calibri" panose="020F0502020204030204" pitchFamily="34" charset="0"/>
                <a:ea typeface="Calibri" panose="020F0502020204030204" pitchFamily="34" charset="0"/>
                <a:cs typeface="Times New Roman" panose="02020603050405020304" pitchFamily="18" charset="0"/>
                <a:hlinkClick r:id="rId2"/>
              </a:rPr>
              <a:t> Redegatan inom stadsdelen Västra Göteborg</a:t>
            </a:r>
            <a:r>
              <a:rPr lang="sv-SE" sz="1600" dirty="0">
                <a:effectLst/>
                <a:latin typeface="Calibri" panose="020F0502020204030204" pitchFamily="34" charset="0"/>
                <a:ea typeface="Calibri" panose="020F0502020204030204" pitchFamily="34" charset="0"/>
                <a:cs typeface="Times New Roman" panose="02020603050405020304" pitchFamily="18" charset="0"/>
              </a:rPr>
              <a:t>” 21/5 -2018.</a:t>
            </a:r>
          </a:p>
          <a:p>
            <a:pPr>
              <a:lnSpc>
                <a:spcPct val="107000"/>
              </a:lnSpc>
              <a:spcAft>
                <a:spcPts val="800"/>
              </a:spcAft>
            </a:pP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09FA8A9-DC26-4990-8FD5-6588A0793F1C}"/>
              </a:ext>
            </a:extLst>
          </p:cNvPr>
          <p:cNvSpPr txBox="1"/>
          <p:nvPr/>
        </p:nvSpPr>
        <p:spPr>
          <a:xfrm>
            <a:off x="858630" y="1077149"/>
            <a:ext cx="2437305" cy="492443"/>
          </a:xfrm>
          <a:prstGeom prst="rect">
            <a:avLst/>
          </a:prstGeom>
          <a:noFill/>
        </p:spPr>
        <p:txBody>
          <a:bodyPr wrap="square" lIns="0" tIns="0" rIns="0" bIns="0" rtlCol="0">
            <a:spAutoFit/>
          </a:bodyPr>
          <a:lstStyle/>
          <a:p>
            <a:pPr algn="l"/>
            <a:r>
              <a:rPr lang="sv-SE" sz="1600" dirty="0">
                <a:solidFill>
                  <a:schemeClr val="bg1"/>
                </a:solidFill>
              </a:rPr>
              <a:t>Markreservation begärs av idrottsintressenter</a:t>
            </a:r>
          </a:p>
        </p:txBody>
      </p:sp>
      <p:sp>
        <p:nvSpPr>
          <p:cNvPr id="13" name="TextBox 12">
            <a:extLst>
              <a:ext uri="{FF2B5EF4-FFF2-40B4-BE49-F238E27FC236}">
                <a16:creationId xmlns:a16="http://schemas.microsoft.com/office/drawing/2014/main" id="{FC7100A8-622E-4A00-815C-533CC67CFB76}"/>
              </a:ext>
            </a:extLst>
          </p:cNvPr>
          <p:cNvSpPr txBox="1"/>
          <p:nvPr/>
        </p:nvSpPr>
        <p:spPr>
          <a:xfrm>
            <a:off x="4310334" y="2443644"/>
            <a:ext cx="7231084" cy="1231106"/>
          </a:xfrm>
          <a:prstGeom prst="rect">
            <a:avLst/>
          </a:prstGeom>
          <a:noFill/>
        </p:spPr>
        <p:txBody>
          <a:bodyPr wrap="square" lIns="0" tIns="0" rIns="0" bIns="0" rtlCol="0">
            <a:spAutoFit/>
          </a:bodyPr>
          <a:lstStyle/>
          <a:p>
            <a:r>
              <a:rPr lang="sv-SE" sz="1600" b="1" dirty="0">
                <a:effectLst/>
                <a:latin typeface="Calibri" panose="020F0502020204030204" pitchFamily="34" charset="0"/>
                <a:ea typeface="Calibri" panose="020F0502020204030204" pitchFamily="34" charset="0"/>
                <a:cs typeface="Times New Roman" panose="02020603050405020304" pitchFamily="18" charset="0"/>
              </a:rPr>
              <a:t>23 maj:</a:t>
            </a:r>
            <a:r>
              <a:rPr lang="sv-SE" sz="1600" dirty="0">
                <a:effectLst/>
                <a:latin typeface="Calibri" panose="020F0502020204030204" pitchFamily="34" charset="0"/>
                <a:ea typeface="Calibri" panose="020F0502020204030204" pitchFamily="34" charset="0"/>
                <a:cs typeface="Times New Roman" panose="02020603050405020304" pitchFamily="18" charset="0"/>
              </a:rPr>
              <a:t> </a:t>
            </a:r>
            <a:r>
              <a:rPr lang="sv-SE" sz="1600" dirty="0">
                <a:effectLst/>
                <a:highlight>
                  <a:srgbClr val="E6E6E6"/>
                </a:highlight>
                <a:latin typeface="Calibri" panose="020F0502020204030204" pitchFamily="34" charset="0"/>
                <a:ea typeface="Calibri" panose="020F0502020204030204" pitchFamily="34" charset="0"/>
                <a:cs typeface="Calibri" panose="020F0502020204030204" pitchFamily="34" charset="0"/>
                <a:hlinkClick r:id="rId3"/>
              </a:rPr>
              <a:t>Stadsbyggnadskontoret rekommenderar 23/5 2016 </a:t>
            </a:r>
            <a:r>
              <a:rPr lang="sv-SE" sz="1600" dirty="0">
                <a:effectLst/>
                <a:latin typeface="Calibri" panose="020F0502020204030204" pitchFamily="34" charset="0"/>
                <a:ea typeface="Calibri" panose="020F0502020204030204" pitchFamily="34" charset="0"/>
                <a:cs typeface="Calibri" panose="020F0502020204030204" pitchFamily="34" charset="0"/>
              </a:rPr>
              <a:t>att Byggnadsnämnden beslutar att ärendet införs i startplanen senast 2018. Ärendet har relativt hög prioritet, och</a:t>
            </a:r>
            <a:r>
              <a:rPr lang="sv-SE"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sv-SE" sz="16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Utredningar kring trafik, trafikbuller, luftkvalitet, förorenad mark och dagvatten behöver genomföras.</a:t>
            </a:r>
            <a:r>
              <a:rPr lang="sv-SE"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sv-SE" sz="1600" dirty="0" err="1"/>
          </a:p>
        </p:txBody>
      </p:sp>
      <p:pic>
        <p:nvPicPr>
          <p:cNvPr id="14" name="Picture 13">
            <a:extLst>
              <a:ext uri="{FF2B5EF4-FFF2-40B4-BE49-F238E27FC236}">
                <a16:creationId xmlns:a16="http://schemas.microsoft.com/office/drawing/2014/main" id="{DD537EDD-FC95-4D83-91CB-825526AFD171}"/>
              </a:ext>
            </a:extLst>
          </p:cNvPr>
          <p:cNvPicPr>
            <a:picLocks noChangeAspect="1"/>
          </p:cNvPicPr>
          <p:nvPr/>
        </p:nvPicPr>
        <p:blipFill>
          <a:blip r:embed="rId4"/>
          <a:stretch>
            <a:fillRect/>
          </a:stretch>
        </p:blipFill>
        <p:spPr>
          <a:xfrm>
            <a:off x="4371840" y="3497596"/>
            <a:ext cx="6098397" cy="3350266"/>
          </a:xfrm>
          <a:prstGeom prst="rect">
            <a:avLst/>
          </a:prstGeom>
        </p:spPr>
      </p:pic>
      <p:sp>
        <p:nvSpPr>
          <p:cNvPr id="16" name="TextBox 15">
            <a:extLst>
              <a:ext uri="{FF2B5EF4-FFF2-40B4-BE49-F238E27FC236}">
                <a16:creationId xmlns:a16="http://schemas.microsoft.com/office/drawing/2014/main" id="{EAA0ACDF-89BB-42E1-91CF-713DDA4210B7}"/>
              </a:ext>
            </a:extLst>
          </p:cNvPr>
          <p:cNvSpPr txBox="1"/>
          <p:nvPr/>
        </p:nvSpPr>
        <p:spPr>
          <a:xfrm>
            <a:off x="303293" y="3501131"/>
            <a:ext cx="3659186" cy="1292662"/>
          </a:xfrm>
          <a:prstGeom prst="rect">
            <a:avLst/>
          </a:prstGeom>
          <a:noFill/>
        </p:spPr>
        <p:txBody>
          <a:bodyPr wrap="square">
            <a:spAutoFit/>
          </a:bodyPr>
          <a:lstStyle/>
          <a:p>
            <a:pPr algn="l"/>
            <a:r>
              <a:rPr lang="sv-SE" sz="1600" dirty="0">
                <a:solidFill>
                  <a:schemeClr val="bg1"/>
                </a:solidFill>
              </a:rPr>
              <a:t>Campus Älvsborg </a:t>
            </a:r>
            <a:r>
              <a:rPr lang="sv-SE" sz="1600" dirty="0" err="1">
                <a:solidFill>
                  <a:schemeClr val="bg1"/>
                </a:solidFill>
              </a:rPr>
              <a:t>visionsvy</a:t>
            </a:r>
            <a:r>
              <a:rPr lang="sv-SE" sz="1600" dirty="0">
                <a:solidFill>
                  <a:schemeClr val="bg1"/>
                </a:solidFill>
              </a:rPr>
              <a:t>  (odaterad) ” Utveckling av campus med multiarena, idrottsanläggningar och bostäder i Västra Göteborg. ”</a:t>
            </a:r>
          </a:p>
          <a:p>
            <a:pPr algn="l"/>
            <a:r>
              <a:rPr lang="sv-SE" sz="1400" dirty="0">
                <a:solidFill>
                  <a:schemeClr val="bg1"/>
                </a:solidFill>
              </a:rPr>
              <a:t>(Källa: </a:t>
            </a:r>
            <a:r>
              <a:rPr lang="sv-SE" sz="1400" dirty="0">
                <a:solidFill>
                  <a:schemeClr val="bg1"/>
                </a:solidFill>
                <a:hlinkClick r:id="rId5">
                  <a:extLst>
                    <a:ext uri="{A12FA001-AC4F-418D-AE19-62706E023703}">
                      <ahyp:hlinkClr xmlns:ahyp="http://schemas.microsoft.com/office/drawing/2018/hyperlinkcolor" val="tx"/>
                    </a:ext>
                  </a:extLst>
                </a:hlinkClick>
              </a:rPr>
              <a:t>http://www.pousetteco.se/home-2</a:t>
            </a:r>
            <a:r>
              <a:rPr lang="sv-SE" sz="1400" dirty="0">
                <a:solidFill>
                  <a:schemeClr val="bg1"/>
                </a:solidFill>
              </a:rPr>
              <a:t>) </a:t>
            </a:r>
          </a:p>
        </p:txBody>
      </p:sp>
      <p:sp>
        <p:nvSpPr>
          <p:cNvPr id="17" name="TextBox 16">
            <a:extLst>
              <a:ext uri="{FF2B5EF4-FFF2-40B4-BE49-F238E27FC236}">
                <a16:creationId xmlns:a16="http://schemas.microsoft.com/office/drawing/2014/main" id="{567E278A-43F5-4E0B-99C1-FB8247725E4D}"/>
              </a:ext>
            </a:extLst>
          </p:cNvPr>
          <p:cNvSpPr txBox="1"/>
          <p:nvPr/>
        </p:nvSpPr>
        <p:spPr>
          <a:xfrm>
            <a:off x="310214" y="5146046"/>
            <a:ext cx="3659186" cy="338554"/>
          </a:xfrm>
          <a:prstGeom prst="rect">
            <a:avLst/>
          </a:prstGeom>
          <a:noFill/>
        </p:spPr>
        <p:txBody>
          <a:bodyPr wrap="square">
            <a:spAutoFit/>
          </a:bodyPr>
          <a:lstStyle/>
          <a:p>
            <a:pPr algn="l"/>
            <a:r>
              <a:rPr lang="sv-SE" sz="1600" dirty="0">
                <a:solidFill>
                  <a:schemeClr val="bg1"/>
                </a:solidFill>
              </a:rPr>
              <a:t>Vem har hört talas om Campus Älvsborg?</a:t>
            </a:r>
            <a:endParaRPr lang="sv-SE" sz="1400" dirty="0">
              <a:solidFill>
                <a:schemeClr val="bg1"/>
              </a:solidFill>
            </a:endParaRPr>
          </a:p>
        </p:txBody>
      </p:sp>
    </p:spTree>
    <p:extLst>
      <p:ext uri="{BB962C8B-B14F-4D97-AF65-F5344CB8AC3E}">
        <p14:creationId xmlns:p14="http://schemas.microsoft.com/office/powerpoint/2010/main" val="328917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36461" y="-6"/>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2016</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C320E4E1-5511-4E1F-BF11-9EB2332E7A8F}"/>
              </a:ext>
            </a:extLst>
          </p:cNvPr>
          <p:cNvSpPr txBox="1"/>
          <p:nvPr/>
        </p:nvSpPr>
        <p:spPr>
          <a:xfrm>
            <a:off x="4037826" y="511388"/>
            <a:ext cx="7712343" cy="4534575"/>
          </a:xfrm>
          <a:prstGeom prst="rect">
            <a:avLst/>
          </a:prstGeom>
          <a:noFill/>
        </p:spPr>
        <p:txBody>
          <a:bodyPr wrap="square">
            <a:spAutoFit/>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21 juni:</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hlinkClick r:id="rId2"/>
              </a:rPr>
              <a:t>Stadsbyggnadskontoret föreslår positivt beslut </a:t>
            </a:r>
            <a:r>
              <a:rPr lang="sv-SE" sz="1800" dirty="0">
                <a:effectLst/>
                <a:latin typeface="Calibri" panose="020F0502020204030204" pitchFamily="34" charset="0"/>
                <a:ea typeface="Calibri" panose="020F0502020204030204" pitchFamily="34" charset="0"/>
                <a:cs typeface="Times New Roman" panose="02020603050405020304" pitchFamily="18" charset="0"/>
              </a:rPr>
              <a:t>i Byggnadsnämnden. Man anför bland annat sociala förutsättningar:</a:t>
            </a:r>
          </a:p>
          <a:p>
            <a:pPr marL="828040">
              <a:lnSpc>
                <a:spcPct val="107000"/>
              </a:lnSpc>
              <a:spcAft>
                <a:spcPts val="800"/>
              </a:spcAft>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”En utveckling av området kring Redegatan ligger i linje med stadens inriktning att bygga fler bostäder och verksamheter i områden med lokal service för att </a:t>
            </a:r>
            <a:r>
              <a:rPr lang="sv-SE"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 vara på förutsättningarna för mer lokalt stadsliv som utgår från att klara vardagen till fots, med cykel eller med kollektivtrafik</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En intern SKA*/BKA** bör enligt SDF Västra Göteborg genomföras i ett tidigt skede för att </a:t>
            </a:r>
            <a:r>
              <a:rPr lang="sv-SE"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identifiera om någon form av medborgarsamtal (dialog) behöver genomföras</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och vilka tekniska utredningar som kan behöva genomföras.”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”Under samrådet för Program för kvarteret Storseglet (2004) </a:t>
            </a:r>
            <a:r>
              <a:rPr lang="sv-SE"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fanns ett starkt motstånd till ett högt punkthus, i stort sett alla boende var negativa</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Förvaltningen bedömer att dessa synpunkter troligen kvarstår.”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505694F-6512-42BE-95DF-86F79299D91A}"/>
              </a:ext>
            </a:extLst>
          </p:cNvPr>
          <p:cNvSpPr txBox="1"/>
          <p:nvPr/>
        </p:nvSpPr>
        <p:spPr>
          <a:xfrm>
            <a:off x="4835606" y="5309327"/>
            <a:ext cx="1939570" cy="369332"/>
          </a:xfrm>
          <a:prstGeom prst="rect">
            <a:avLst/>
          </a:prstGeom>
          <a:noFill/>
        </p:spPr>
        <p:txBody>
          <a:bodyPr wrap="none" lIns="0" tIns="0" rIns="0" bIns="0" rtlCol="0">
            <a:spAutoFit/>
          </a:bodyPr>
          <a:lstStyle/>
          <a:p>
            <a:pPr algn="l"/>
            <a:r>
              <a:rPr lang="sv-SE" sz="1200" dirty="0"/>
              <a:t>* SKA: Social konsekvensanalys</a:t>
            </a:r>
          </a:p>
          <a:p>
            <a:pPr algn="l"/>
            <a:r>
              <a:rPr lang="sv-SE" sz="1200" dirty="0"/>
              <a:t>** BKA: </a:t>
            </a:r>
            <a:r>
              <a:rPr lang="sv-SE" sz="1200" dirty="0" err="1"/>
              <a:t>Barnkonskevensanalys</a:t>
            </a:r>
            <a:endParaRPr lang="sv-SE" sz="1200" dirty="0"/>
          </a:p>
        </p:txBody>
      </p:sp>
      <p:pic>
        <p:nvPicPr>
          <p:cNvPr id="13" name="Picture 12">
            <a:extLst>
              <a:ext uri="{FF2B5EF4-FFF2-40B4-BE49-F238E27FC236}">
                <a16:creationId xmlns:a16="http://schemas.microsoft.com/office/drawing/2014/main" id="{ED4936DC-6CE5-4F27-B92B-936679B44781}"/>
              </a:ext>
            </a:extLst>
          </p:cNvPr>
          <p:cNvPicPr>
            <a:picLocks noChangeAspect="1"/>
          </p:cNvPicPr>
          <p:nvPr/>
        </p:nvPicPr>
        <p:blipFill>
          <a:blip r:embed="rId3"/>
          <a:stretch>
            <a:fillRect/>
          </a:stretch>
        </p:blipFill>
        <p:spPr>
          <a:xfrm>
            <a:off x="-5777" y="4105475"/>
            <a:ext cx="4841383" cy="2777037"/>
          </a:xfrm>
          <a:prstGeom prst="rect">
            <a:avLst/>
          </a:prstGeom>
        </p:spPr>
      </p:pic>
      <p:sp>
        <p:nvSpPr>
          <p:cNvPr id="14" name="TextBox 13">
            <a:extLst>
              <a:ext uri="{FF2B5EF4-FFF2-40B4-BE49-F238E27FC236}">
                <a16:creationId xmlns:a16="http://schemas.microsoft.com/office/drawing/2014/main" id="{0A54E8D1-9AD2-4619-9CB7-C13987DA6345}"/>
              </a:ext>
            </a:extLst>
          </p:cNvPr>
          <p:cNvSpPr txBox="1"/>
          <p:nvPr/>
        </p:nvSpPr>
        <p:spPr>
          <a:xfrm>
            <a:off x="1248004" y="1109850"/>
            <a:ext cx="2652970" cy="246221"/>
          </a:xfrm>
          <a:prstGeom prst="rect">
            <a:avLst/>
          </a:prstGeom>
          <a:noFill/>
        </p:spPr>
        <p:txBody>
          <a:bodyPr wrap="none" lIns="0" tIns="0" rIns="0" bIns="0" rtlCol="0">
            <a:spAutoFit/>
          </a:bodyPr>
          <a:lstStyle/>
          <a:p>
            <a:pPr algn="l"/>
            <a:r>
              <a:rPr lang="sv-SE" sz="1600" dirty="0">
                <a:solidFill>
                  <a:schemeClr val="bg1"/>
                </a:solidFill>
              </a:rPr>
              <a:t>Stadsbyggnadskontoret positivt</a:t>
            </a:r>
          </a:p>
        </p:txBody>
      </p:sp>
      <p:sp>
        <p:nvSpPr>
          <p:cNvPr id="15" name="TextBox 14">
            <a:extLst>
              <a:ext uri="{FF2B5EF4-FFF2-40B4-BE49-F238E27FC236}">
                <a16:creationId xmlns:a16="http://schemas.microsoft.com/office/drawing/2014/main" id="{EFFD2FA1-7467-4159-84F3-6F7E0A36262F}"/>
              </a:ext>
            </a:extLst>
          </p:cNvPr>
          <p:cNvSpPr txBox="1"/>
          <p:nvPr/>
        </p:nvSpPr>
        <p:spPr>
          <a:xfrm>
            <a:off x="1203172" y="2372176"/>
            <a:ext cx="2564028" cy="492443"/>
          </a:xfrm>
          <a:prstGeom prst="rect">
            <a:avLst/>
          </a:prstGeom>
          <a:noFill/>
        </p:spPr>
        <p:txBody>
          <a:bodyPr wrap="square" lIns="0" tIns="0" rIns="0" bIns="0" rtlCol="0">
            <a:spAutoFit/>
          </a:bodyPr>
          <a:lstStyle/>
          <a:p>
            <a:pPr algn="l"/>
            <a:r>
              <a:rPr lang="sv-SE" sz="1600" dirty="0">
                <a:solidFill>
                  <a:schemeClr val="bg1"/>
                </a:solidFill>
              </a:rPr>
              <a:t>Men tycker att någon form av medborgardialog ändå är viktig </a:t>
            </a:r>
          </a:p>
        </p:txBody>
      </p:sp>
      <p:sp>
        <p:nvSpPr>
          <p:cNvPr id="16" name="TextBox 15">
            <a:extLst>
              <a:ext uri="{FF2B5EF4-FFF2-40B4-BE49-F238E27FC236}">
                <a16:creationId xmlns:a16="http://schemas.microsoft.com/office/drawing/2014/main" id="{76A6EFC0-E58C-4576-8AA8-9F1EE84FC4FA}"/>
              </a:ext>
            </a:extLst>
          </p:cNvPr>
          <p:cNvSpPr txBox="1"/>
          <p:nvPr/>
        </p:nvSpPr>
        <p:spPr>
          <a:xfrm>
            <a:off x="254999" y="3265082"/>
            <a:ext cx="2182145" cy="430887"/>
          </a:xfrm>
          <a:prstGeom prst="rect">
            <a:avLst/>
          </a:prstGeom>
          <a:noFill/>
        </p:spPr>
        <p:txBody>
          <a:bodyPr wrap="square" lIns="0" tIns="0" rIns="0" bIns="0" rtlCol="0">
            <a:spAutoFit/>
          </a:bodyPr>
          <a:lstStyle/>
          <a:p>
            <a:pPr algn="l"/>
            <a:r>
              <a:rPr lang="sv-SE" sz="1400" dirty="0">
                <a:solidFill>
                  <a:schemeClr val="bg1"/>
                </a:solidFill>
              </a:rPr>
              <a:t>Och noterar att medborgarna </a:t>
            </a:r>
            <a:r>
              <a:rPr lang="sv-SE" sz="1400" dirty="0" err="1">
                <a:solidFill>
                  <a:schemeClr val="bg1"/>
                </a:solidFill>
              </a:rPr>
              <a:t>tidiigt</a:t>
            </a:r>
            <a:r>
              <a:rPr lang="sv-SE" sz="1400" dirty="0">
                <a:solidFill>
                  <a:schemeClr val="bg1"/>
                </a:solidFill>
              </a:rPr>
              <a:t> var emot höghus</a:t>
            </a:r>
          </a:p>
        </p:txBody>
      </p:sp>
      <p:sp>
        <p:nvSpPr>
          <p:cNvPr id="17" name="TextBox 16">
            <a:extLst>
              <a:ext uri="{FF2B5EF4-FFF2-40B4-BE49-F238E27FC236}">
                <a16:creationId xmlns:a16="http://schemas.microsoft.com/office/drawing/2014/main" id="{A320C71A-6CF6-43E5-846B-1492D5A50FBA}"/>
              </a:ext>
            </a:extLst>
          </p:cNvPr>
          <p:cNvSpPr txBox="1"/>
          <p:nvPr/>
        </p:nvSpPr>
        <p:spPr>
          <a:xfrm>
            <a:off x="1283867" y="6575562"/>
            <a:ext cx="2753959" cy="246221"/>
          </a:xfrm>
          <a:prstGeom prst="rect">
            <a:avLst/>
          </a:prstGeom>
          <a:solidFill>
            <a:schemeClr val="bg1">
              <a:alpha val="92000"/>
            </a:schemeClr>
          </a:solidFill>
        </p:spPr>
        <p:txBody>
          <a:bodyPr wrap="none" lIns="0" tIns="0" rIns="0" bIns="0" rtlCol="0">
            <a:spAutoFit/>
          </a:bodyPr>
          <a:lstStyle/>
          <a:p>
            <a:pPr algn="l"/>
            <a:r>
              <a:rPr lang="sv-SE" sz="1600" dirty="0"/>
              <a:t>Visualisering ur SBKs förprövning</a:t>
            </a:r>
          </a:p>
        </p:txBody>
      </p:sp>
      <p:cxnSp>
        <p:nvCxnSpPr>
          <p:cNvPr id="18" name="Connector: Elbow 11">
            <a:extLst>
              <a:ext uri="{FF2B5EF4-FFF2-40B4-BE49-F238E27FC236}">
                <a16:creationId xmlns:a16="http://schemas.microsoft.com/office/drawing/2014/main" id="{D2EFEC71-0A1D-4C7B-928C-2D98C87879CF}"/>
              </a:ext>
            </a:extLst>
          </p:cNvPr>
          <p:cNvCxnSpPr>
            <a:cxnSpLocks/>
            <a:stCxn id="16" idx="3"/>
          </p:cNvCxnSpPr>
          <p:nvPr/>
        </p:nvCxnSpPr>
        <p:spPr>
          <a:xfrm>
            <a:off x="2437144" y="3480526"/>
            <a:ext cx="806791" cy="840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97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36461" y="-2"/>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2018</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ACBC8D6C-DF8D-4CCA-B93B-5F4632DA958A}"/>
              </a:ext>
            </a:extLst>
          </p:cNvPr>
          <p:cNvSpPr txBox="1"/>
          <p:nvPr/>
        </p:nvSpPr>
        <p:spPr>
          <a:xfrm>
            <a:off x="4131115" y="494140"/>
            <a:ext cx="7690834" cy="5140190"/>
          </a:xfrm>
          <a:prstGeom prst="rect">
            <a:avLst/>
          </a:prstGeom>
          <a:noFill/>
        </p:spPr>
        <p:txBody>
          <a:bodyPr wrap="square">
            <a:spAutoFit/>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21 maj:</a:t>
            </a:r>
            <a:r>
              <a:rPr lang="sv-SE" sz="1800" dirty="0">
                <a:effectLst/>
                <a:latin typeface="Calibri" panose="020F0502020204030204" pitchFamily="34" charset="0"/>
                <a:ea typeface="Calibri" panose="020F0502020204030204" pitchFamily="34" charset="0"/>
                <a:cs typeface="Times New Roman" panose="02020603050405020304" pitchFamily="18" charset="0"/>
              </a:rPr>
              <a:t> Fastighetskontorets tjänsteutlåtande om ”</a:t>
            </a:r>
            <a:r>
              <a:rPr lang="sv-SE"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hlinkClick r:id="rId2"/>
              </a:rPr>
              <a:t>Markreservation för bostäder och idrott </a:t>
            </a:r>
            <a:r>
              <a:rPr lang="sv-SE" sz="1800" dirty="0" err="1">
                <a:effectLst/>
                <a:highlight>
                  <a:srgbClr val="C0C0C0"/>
                </a:highlight>
                <a:latin typeface="Calibri" panose="020F0502020204030204" pitchFamily="34" charset="0"/>
                <a:ea typeface="Calibri" panose="020F0502020204030204" pitchFamily="34" charset="0"/>
                <a:cs typeface="Times New Roman" panose="02020603050405020304" pitchFamily="18" charset="0"/>
                <a:hlinkClick r:id="rId2"/>
              </a:rPr>
              <a:t>m.m.vid</a:t>
            </a:r>
            <a:r>
              <a:rPr lang="sv-SE" sz="18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hlinkClick r:id="rId2"/>
              </a:rPr>
              <a:t> Redegatan inom stadsdelen Västra Göteborg</a:t>
            </a:r>
            <a:r>
              <a:rPr lang="sv-SE" sz="1800" dirty="0">
                <a:effectLst/>
                <a:latin typeface="Calibri" panose="020F0502020204030204" pitchFamily="34" charset="0"/>
                <a:ea typeface="Calibri" panose="020F0502020204030204" pitchFamily="34" charset="0"/>
                <a:cs typeface="Times New Roman" panose="02020603050405020304" pitchFamily="18" charset="0"/>
              </a:rPr>
              <a:t>” 21/5 -2018.”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”Idrottsföreningarna verksamma inom idrottsområdet vid Redegatan i Västra Göteborg har ansökt om en markreservation för att utveckla området med ett idrottscenter och bostäder. Inom det aktuella området ska det också finnas utrymme för ett äldreboende och övriga kommunala behov som skola/förskola. Projektet har potential att bidra till att skapa en stark mötesplats i området samt att möta behovet av ett mer varierat bostadsbestånd som finns i stadsdelen.”</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Förslag till beslut: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”Önnereds handbollsklubb, Påvelunds tennis- och badmintonklubb samt FBC Vinga får under tre år en avgiftsfri markreservation för bostäder och idrott vid Redegatan.”</a:t>
            </a: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Och: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”Projektet ska bäras av den exploatering som tillkommer i området.”</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ED50F5A-C3D0-4BD0-AD78-2477D5616E90}"/>
              </a:ext>
            </a:extLst>
          </p:cNvPr>
          <p:cNvSpPr txBox="1"/>
          <p:nvPr/>
        </p:nvSpPr>
        <p:spPr>
          <a:xfrm>
            <a:off x="1125352" y="1690634"/>
            <a:ext cx="2564028" cy="492443"/>
          </a:xfrm>
          <a:prstGeom prst="rect">
            <a:avLst/>
          </a:prstGeom>
          <a:noFill/>
        </p:spPr>
        <p:txBody>
          <a:bodyPr wrap="square" lIns="0" tIns="0" rIns="0" bIns="0" rtlCol="0">
            <a:spAutoFit/>
          </a:bodyPr>
          <a:lstStyle/>
          <a:p>
            <a:pPr algn="l"/>
            <a:r>
              <a:rPr lang="sv-SE" sz="1600" dirty="0">
                <a:solidFill>
                  <a:schemeClr val="bg1"/>
                </a:solidFill>
              </a:rPr>
              <a:t>FK föreslår att markreservation beviljas</a:t>
            </a:r>
          </a:p>
        </p:txBody>
      </p:sp>
      <p:sp>
        <p:nvSpPr>
          <p:cNvPr id="13" name="TextBox 12">
            <a:extLst>
              <a:ext uri="{FF2B5EF4-FFF2-40B4-BE49-F238E27FC236}">
                <a16:creationId xmlns:a16="http://schemas.microsoft.com/office/drawing/2014/main" id="{9133D4FD-8D50-453E-BB02-67B74F2E74BA}"/>
              </a:ext>
            </a:extLst>
          </p:cNvPr>
          <p:cNvSpPr txBox="1"/>
          <p:nvPr/>
        </p:nvSpPr>
        <p:spPr>
          <a:xfrm>
            <a:off x="1125352" y="3518037"/>
            <a:ext cx="2564028" cy="492443"/>
          </a:xfrm>
          <a:prstGeom prst="rect">
            <a:avLst/>
          </a:prstGeom>
          <a:noFill/>
        </p:spPr>
        <p:txBody>
          <a:bodyPr wrap="square" lIns="0" tIns="0" rIns="0" bIns="0" rtlCol="0">
            <a:spAutoFit/>
          </a:bodyPr>
          <a:lstStyle/>
          <a:p>
            <a:pPr algn="l"/>
            <a:r>
              <a:rPr lang="sv-SE" sz="1600" dirty="0">
                <a:solidFill>
                  <a:schemeClr val="bg1"/>
                </a:solidFill>
              </a:rPr>
              <a:t>Nu inte bara idrottsintressen utan också en </a:t>
            </a:r>
            <a:r>
              <a:rPr lang="sv-SE" sz="1600" dirty="0" err="1">
                <a:solidFill>
                  <a:schemeClr val="bg1"/>
                </a:solidFill>
              </a:rPr>
              <a:t>byggintressent</a:t>
            </a:r>
            <a:endParaRPr lang="sv-SE" sz="1600" dirty="0">
              <a:solidFill>
                <a:schemeClr val="bg1"/>
              </a:solidFill>
            </a:endParaRPr>
          </a:p>
        </p:txBody>
      </p:sp>
    </p:spTree>
    <p:extLst>
      <p:ext uri="{BB962C8B-B14F-4D97-AF65-F5344CB8AC3E}">
        <p14:creationId xmlns:p14="http://schemas.microsoft.com/office/powerpoint/2010/main" val="82335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26394" y="10138"/>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2020</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C03FC289-EBD5-4BBE-A263-FFF11F21D34A}"/>
              </a:ext>
            </a:extLst>
          </p:cNvPr>
          <p:cNvSpPr txBox="1"/>
          <p:nvPr/>
        </p:nvSpPr>
        <p:spPr>
          <a:xfrm>
            <a:off x="4451640" y="352981"/>
            <a:ext cx="7049784" cy="774507"/>
          </a:xfrm>
          <a:prstGeom prst="rect">
            <a:avLst/>
          </a:prstGeom>
          <a:noFill/>
        </p:spPr>
        <p:txBody>
          <a:bodyPr wrap="square">
            <a:spAutoFit/>
          </a:bodyPr>
          <a:lstStyle/>
          <a:p>
            <a:pPr>
              <a:lnSpc>
                <a:spcPct val="107000"/>
              </a:lnSpc>
              <a:spcAft>
                <a:spcPts val="800"/>
              </a:spcAft>
            </a:pPr>
            <a:r>
              <a:rPr lang="sv-SE" dirty="0">
                <a:highlight>
                  <a:srgbClr val="E6E6E6"/>
                </a:highlight>
                <a:latin typeface="Calibri" panose="020F0502020204030204" pitchFamily="34" charset="0"/>
                <a:ea typeface="Calibri" panose="020F0502020204030204" pitchFamily="34" charset="0"/>
                <a:cs typeface="Times New Roman" panose="02020603050405020304" pitchFamily="18" charset="0"/>
                <a:hlinkClick r:id="rId2"/>
              </a:rPr>
              <a:t>Startplan 2021 presenteras</a:t>
            </a:r>
            <a:r>
              <a:rPr lang="sv-SE" dirty="0">
                <a:latin typeface="Calibri" panose="020F0502020204030204" pitchFamily="34" charset="0"/>
                <a:ea typeface="Calibri" panose="020F0502020204030204" pitchFamily="34" charset="0"/>
                <a:cs typeface="Times New Roman" panose="02020603050405020304" pitchFamily="18" charset="0"/>
              </a:rPr>
              <a:t>. </a:t>
            </a:r>
            <a:r>
              <a:rPr lang="sv-SE" dirty="0"/>
              <a:t>Dnr: 0725/19</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15 december:  </a:t>
            </a:r>
            <a:r>
              <a:rPr lang="sv-SE" sz="1800" dirty="0">
                <a:hlinkClick r:id="rId3"/>
              </a:rPr>
              <a:t>Byggnadsnämnden</a:t>
            </a:r>
            <a:r>
              <a:rPr lang="sv-SE" sz="1800" dirty="0"/>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antar startplan 2021 </a:t>
            </a:r>
            <a:r>
              <a:rPr lang="sv-SE" dirty="0">
                <a:latin typeface="Calibri" panose="020F0502020204030204" pitchFamily="34" charset="0"/>
                <a:ea typeface="Calibri" panose="020F0502020204030204" pitchFamily="34" charset="0"/>
                <a:cs typeface="Times New Roman" panose="02020603050405020304" pitchFamily="18" charset="0"/>
              </a:rPr>
              <a:t>(§ 653, 0990/20)</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ADD6BD3-30E8-4BC0-96BE-FDEF198519F9}"/>
              </a:ext>
            </a:extLst>
          </p:cNvPr>
          <p:cNvSpPr txBox="1"/>
          <p:nvPr/>
        </p:nvSpPr>
        <p:spPr>
          <a:xfrm>
            <a:off x="5145308" y="1319601"/>
            <a:ext cx="6694213" cy="3785652"/>
          </a:xfrm>
          <a:prstGeom prst="rect">
            <a:avLst/>
          </a:prstGeom>
          <a:noFill/>
        </p:spPr>
        <p:txBody>
          <a:bodyPr wrap="square">
            <a:spAutoFit/>
          </a:bodyPr>
          <a:lstStyle/>
          <a:p>
            <a:r>
              <a:rPr lang="sv-SE" sz="1600" b="1" dirty="0"/>
              <a:t>Ur startplanen: </a:t>
            </a:r>
          </a:p>
          <a:p>
            <a:endParaRPr lang="sv-SE" sz="1600" b="1" dirty="0"/>
          </a:p>
          <a:p>
            <a:r>
              <a:rPr lang="sv-SE" sz="1600" b="1" dirty="0"/>
              <a:t>Lokalisering </a:t>
            </a:r>
          </a:p>
          <a:p>
            <a:r>
              <a:rPr lang="sv-SE" sz="1600" dirty="0" err="1"/>
              <a:t>Mellanstaden</a:t>
            </a:r>
            <a:r>
              <a:rPr lang="sv-SE" sz="1600" dirty="0"/>
              <a:t> – Prioriterat utbyggnadsområde </a:t>
            </a:r>
          </a:p>
          <a:p>
            <a:r>
              <a:rPr lang="sv-SE" sz="1600" b="1" dirty="0"/>
              <a:t>Innehåll </a:t>
            </a:r>
          </a:p>
          <a:p>
            <a:r>
              <a:rPr lang="sv-SE" sz="1600" dirty="0"/>
              <a:t>Komplettering och nybyggnation av bostäder och verksamheter inom pågående programarbete för Redegatan. </a:t>
            </a:r>
          </a:p>
          <a:p>
            <a:r>
              <a:rPr lang="sv-SE" sz="1600" b="1" dirty="0"/>
              <a:t>Samband och beroenden med andra projekt </a:t>
            </a:r>
          </a:p>
          <a:p>
            <a:r>
              <a:rPr lang="sv-SE" sz="1600" dirty="0"/>
              <a:t>Detaljplanen kommer att utgöra etapp 1 ifrån programmet för Redegatan. Samråd för programmet planeras till q1 2021. </a:t>
            </a:r>
          </a:p>
          <a:p>
            <a:r>
              <a:rPr lang="sv-SE" sz="1600" b="1" dirty="0"/>
              <a:t>Måluppfyllelse </a:t>
            </a:r>
          </a:p>
          <a:p>
            <a:r>
              <a:rPr lang="sv-SE" sz="1600" dirty="0"/>
              <a:t>Planen bidrar med bostäder och verksamheter och kompletterar med flerbostadshus i ett område som idag domineras av enbostadshus. </a:t>
            </a:r>
          </a:p>
          <a:p>
            <a:r>
              <a:rPr lang="sv-SE" sz="1600" b="1" dirty="0"/>
              <a:t>Genomförandeekonomi </a:t>
            </a:r>
          </a:p>
          <a:p>
            <a:r>
              <a:rPr lang="sv-SE" sz="1600" dirty="0"/>
              <a:t>Under utredning inom programarbetet.</a:t>
            </a:r>
          </a:p>
        </p:txBody>
      </p:sp>
      <p:pic>
        <p:nvPicPr>
          <p:cNvPr id="13" name="Picture 12">
            <a:extLst>
              <a:ext uri="{FF2B5EF4-FFF2-40B4-BE49-F238E27FC236}">
                <a16:creationId xmlns:a16="http://schemas.microsoft.com/office/drawing/2014/main" id="{8987B759-9A65-42C4-9513-96285EBA6C9A}"/>
              </a:ext>
            </a:extLst>
          </p:cNvPr>
          <p:cNvPicPr>
            <a:picLocks noChangeAspect="1"/>
          </p:cNvPicPr>
          <p:nvPr/>
        </p:nvPicPr>
        <p:blipFill rotWithShape="1">
          <a:blip r:embed="rId4"/>
          <a:srcRect l="27293" t="2534" r="3060" b="2952"/>
          <a:stretch/>
        </p:blipFill>
        <p:spPr>
          <a:xfrm>
            <a:off x="28743" y="2706718"/>
            <a:ext cx="3980330" cy="4141144"/>
          </a:xfrm>
          <a:prstGeom prst="rect">
            <a:avLst/>
          </a:prstGeom>
        </p:spPr>
      </p:pic>
      <p:sp>
        <p:nvSpPr>
          <p:cNvPr id="14" name="TextBox 13">
            <a:extLst>
              <a:ext uri="{FF2B5EF4-FFF2-40B4-BE49-F238E27FC236}">
                <a16:creationId xmlns:a16="http://schemas.microsoft.com/office/drawing/2014/main" id="{A0B8F3F9-1098-4020-A46A-1D49743F66DA}"/>
              </a:ext>
            </a:extLst>
          </p:cNvPr>
          <p:cNvSpPr txBox="1"/>
          <p:nvPr/>
        </p:nvSpPr>
        <p:spPr>
          <a:xfrm>
            <a:off x="4283149" y="5607005"/>
            <a:ext cx="4654864" cy="246221"/>
          </a:xfrm>
          <a:prstGeom prst="rect">
            <a:avLst/>
          </a:prstGeom>
          <a:noFill/>
        </p:spPr>
        <p:txBody>
          <a:bodyPr wrap="none" lIns="0" tIns="0" rIns="0" bIns="0" rtlCol="0">
            <a:spAutoFit/>
          </a:bodyPr>
          <a:lstStyle/>
          <a:p>
            <a:pPr algn="l"/>
            <a:r>
              <a:rPr lang="sv-SE" sz="1600" dirty="0"/>
              <a:t>Översiktsbild ur startplansdokumentet (något beskuren)</a:t>
            </a:r>
          </a:p>
        </p:txBody>
      </p:sp>
    </p:spTree>
    <p:extLst>
      <p:ext uri="{BB962C8B-B14F-4D97-AF65-F5344CB8AC3E}">
        <p14:creationId xmlns:p14="http://schemas.microsoft.com/office/powerpoint/2010/main" val="403317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36461" y="0"/>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2021</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A27DEAD8-429E-4566-9488-127819B89DF0}"/>
              </a:ext>
            </a:extLst>
          </p:cNvPr>
          <p:cNvSpPr txBox="1"/>
          <p:nvPr/>
        </p:nvSpPr>
        <p:spPr>
          <a:xfrm>
            <a:off x="4199166" y="639342"/>
            <a:ext cx="8000572" cy="3183949"/>
          </a:xfrm>
          <a:prstGeom prst="rect">
            <a:avLst/>
          </a:prstGeom>
          <a:noFill/>
        </p:spPr>
        <p:txBody>
          <a:bodyPr wrap="square">
            <a:spAutoFit/>
          </a:bodyPr>
          <a:lstStyle/>
          <a:p>
            <a:pPr>
              <a:lnSpc>
                <a:spcPct val="107000"/>
              </a:lnSpc>
              <a:spcAft>
                <a:spcPts val="800"/>
              </a:spcAft>
            </a:pPr>
            <a:r>
              <a:rPr lang="sv-SE" sz="1600" b="1" dirty="0">
                <a:effectLst/>
                <a:latin typeface="Calibri" panose="020F0502020204030204" pitchFamily="34" charset="0"/>
                <a:ea typeface="Calibri" panose="020F0502020204030204" pitchFamily="34" charset="0"/>
                <a:cs typeface="Times New Roman" panose="02020603050405020304" pitchFamily="18" charset="0"/>
              </a:rPr>
              <a:t>mars: </a:t>
            </a:r>
            <a:r>
              <a:rPr lang="sv-SE" sz="1600" dirty="0">
                <a:effectLst/>
                <a:latin typeface="Calibri" panose="020F0502020204030204" pitchFamily="34" charset="0"/>
                <a:ea typeface="Calibri" panose="020F0502020204030204" pitchFamily="34" charset="0"/>
                <a:cs typeface="Times New Roman" panose="02020603050405020304" pitchFamily="18" charset="0"/>
              </a:rPr>
              <a:t>En </a:t>
            </a:r>
            <a:r>
              <a:rPr lang="sv-SE" sz="1600" dirty="0">
                <a:latin typeface="Calibri" panose="020F0502020204030204" pitchFamily="34" charset="0"/>
                <a:ea typeface="Calibri" panose="020F0502020204030204" pitchFamily="34" charset="0"/>
                <a:cs typeface="Times New Roman" panose="02020603050405020304" pitchFamily="18" charset="0"/>
              </a:rPr>
              <a:t>samrådshandling </a:t>
            </a:r>
            <a:r>
              <a:rPr lang="sv-SE" sz="1600" dirty="0">
                <a:effectLst/>
                <a:latin typeface="Calibri" panose="020F0502020204030204" pitchFamily="34" charset="0"/>
                <a:ea typeface="Calibri" panose="020F0502020204030204" pitchFamily="34" charset="0"/>
                <a:cs typeface="Times New Roman" panose="02020603050405020304" pitchFamily="18" charset="0"/>
              </a:rPr>
              <a:t>upprättas av Stadsbyggnadskontoret. Den heter ”Program för Redegatan” med diarienummer 0725/19. I korthet är förslaget:</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Bostäder                              ca 1300 </a:t>
            </a:r>
            <a:r>
              <a:rPr lang="sv-SE" sz="1600" dirty="0" err="1">
                <a:effectLst/>
                <a:latin typeface="Calibri" panose="020F0502020204030204" pitchFamily="34" charset="0"/>
                <a:ea typeface="Calibri" panose="020F0502020204030204" pitchFamily="34" charset="0"/>
                <a:cs typeface="Times New Roman" panose="02020603050405020304" pitchFamily="18" charset="0"/>
              </a:rPr>
              <a:t>st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sv-SE" sz="1600" dirty="0">
                <a:effectLst/>
                <a:latin typeface="Calibri" panose="020F0502020204030204" pitchFamily="34" charset="0"/>
                <a:ea typeface="Calibri" panose="020F0502020204030204" pitchFamily="34" charset="0"/>
                <a:cs typeface="Times New Roman" panose="02020603050405020304" pitchFamily="18" charset="0"/>
              </a:rPr>
              <a:t>	varav småhus           ca 40 st.</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Förskola                             	150 platser</a:t>
            </a:r>
          </a:p>
          <a:p>
            <a:pPr marL="342900" lvl="0" indent="-342900">
              <a:lnSpc>
                <a:spcPct val="107000"/>
              </a:lnSpc>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Skola                          	200-300 platser (tillskapas utanför programområdet, 				Hagenskolan)</a:t>
            </a:r>
          </a:p>
          <a:p>
            <a:pPr marL="342900" lvl="0" indent="-342900">
              <a:lnSpc>
                <a:spcPct val="107000"/>
              </a:lnSpc>
              <a:spcAft>
                <a:spcPts val="800"/>
              </a:spcAft>
              <a:buFont typeface="Symbol" panose="05050102010706020507" pitchFamily="18" charset="2"/>
              <a:buChar char=""/>
            </a:pPr>
            <a:r>
              <a:rPr lang="sv-SE" sz="1600" dirty="0">
                <a:effectLst/>
                <a:latin typeface="Calibri" panose="020F0502020204030204" pitchFamily="34" charset="0"/>
                <a:ea typeface="Calibri" panose="020F0502020204030204" pitchFamily="34" charset="0"/>
                <a:cs typeface="Times New Roman" panose="02020603050405020304" pitchFamily="18" charset="0"/>
              </a:rPr>
              <a:t>Bostadsnära park              	2000 kvm</a:t>
            </a:r>
          </a:p>
          <a:p>
            <a:pPr>
              <a:lnSpc>
                <a:spcPct val="107000"/>
              </a:lnSpc>
              <a:spcAft>
                <a:spcPts val="800"/>
              </a:spcAft>
            </a:pPr>
            <a:r>
              <a:rPr lang="sv-SE" sz="1600" dirty="0">
                <a:effectLst/>
                <a:latin typeface="Calibri" panose="020F0502020204030204" pitchFamily="34" charset="0"/>
                <a:ea typeface="Calibri" panose="020F0502020204030204" pitchFamily="34" charset="0"/>
                <a:cs typeface="Times New Roman" panose="02020603050405020304" pitchFamily="18" charset="0"/>
              </a:rPr>
              <a:t>Ärendet heter nu ”Program Redegatan, bostäder och service mm Dnr 0725/19.”. Det var samråd under april månad. Själva samrådet avhandlades på internet, presentationen samt mycket mer finns på ÄEFs hemsida.</a:t>
            </a:r>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8A1B1E8-218D-405B-9B28-AD085C93CE61}"/>
              </a:ext>
            </a:extLst>
          </p:cNvPr>
          <p:cNvSpPr txBox="1"/>
          <p:nvPr/>
        </p:nvSpPr>
        <p:spPr>
          <a:xfrm>
            <a:off x="303903" y="705750"/>
            <a:ext cx="3004237" cy="984885"/>
          </a:xfrm>
          <a:prstGeom prst="rect">
            <a:avLst/>
          </a:prstGeom>
          <a:noFill/>
        </p:spPr>
        <p:txBody>
          <a:bodyPr wrap="square" lIns="0" tIns="0" rIns="0" bIns="0" rtlCol="0">
            <a:spAutoFit/>
          </a:bodyPr>
          <a:lstStyle/>
          <a:p>
            <a:pPr algn="l"/>
            <a:r>
              <a:rPr lang="sv-SE" sz="1600" dirty="0">
                <a:solidFill>
                  <a:schemeClr val="bg1"/>
                </a:solidFill>
              </a:rPr>
              <a:t>Bostäder har nu blivit huvudsaken. Idrottsplanerna presenteras knappt</a:t>
            </a:r>
          </a:p>
          <a:p>
            <a:pPr algn="l"/>
            <a:r>
              <a:rPr lang="sv-SE" sz="1600" dirty="0">
                <a:solidFill>
                  <a:schemeClr val="bg1"/>
                </a:solidFill>
              </a:rPr>
              <a:t>Skolfrågan skall lösas genom utbyggnad av Hagenskolan</a:t>
            </a:r>
          </a:p>
        </p:txBody>
      </p:sp>
      <p:pic>
        <p:nvPicPr>
          <p:cNvPr id="13" name="Picture 12">
            <a:extLst>
              <a:ext uri="{FF2B5EF4-FFF2-40B4-BE49-F238E27FC236}">
                <a16:creationId xmlns:a16="http://schemas.microsoft.com/office/drawing/2014/main" id="{4A627A7D-3374-49AC-B2B7-159B739C194E}"/>
              </a:ext>
            </a:extLst>
          </p:cNvPr>
          <p:cNvPicPr>
            <a:picLocks noChangeAspect="1"/>
          </p:cNvPicPr>
          <p:nvPr/>
        </p:nvPicPr>
        <p:blipFill rotWithShape="1">
          <a:blip r:embed="rId2"/>
          <a:srcRect t="2306"/>
          <a:stretch/>
        </p:blipFill>
        <p:spPr>
          <a:xfrm>
            <a:off x="-7747" y="1897599"/>
            <a:ext cx="4037826" cy="4980677"/>
          </a:xfrm>
          <a:prstGeom prst="rect">
            <a:avLst/>
          </a:prstGeom>
        </p:spPr>
      </p:pic>
      <p:sp>
        <p:nvSpPr>
          <p:cNvPr id="14" name="TextBox 13">
            <a:extLst>
              <a:ext uri="{FF2B5EF4-FFF2-40B4-BE49-F238E27FC236}">
                <a16:creationId xmlns:a16="http://schemas.microsoft.com/office/drawing/2014/main" id="{73093B21-EC73-4D9E-8819-06854D4DB161}"/>
              </a:ext>
            </a:extLst>
          </p:cNvPr>
          <p:cNvSpPr txBox="1"/>
          <p:nvPr/>
        </p:nvSpPr>
        <p:spPr>
          <a:xfrm>
            <a:off x="4207887" y="4909758"/>
            <a:ext cx="2380460" cy="430887"/>
          </a:xfrm>
          <a:prstGeom prst="rect">
            <a:avLst/>
          </a:prstGeom>
          <a:noFill/>
        </p:spPr>
        <p:txBody>
          <a:bodyPr wrap="none" lIns="0" tIns="0" rIns="0" bIns="0" rtlCol="0">
            <a:spAutoFit/>
          </a:bodyPr>
          <a:lstStyle/>
          <a:p>
            <a:pPr algn="l"/>
            <a:r>
              <a:rPr lang="sv-SE" sz="1400" dirty="0"/>
              <a:t>Utbyggnadsetapper för projektet</a:t>
            </a:r>
          </a:p>
          <a:p>
            <a:pPr algn="l"/>
            <a:r>
              <a:rPr lang="sv-SE" sz="1400" dirty="0"/>
              <a:t>Källa: Samrådshandlingen</a:t>
            </a:r>
          </a:p>
        </p:txBody>
      </p:sp>
    </p:spTree>
    <p:extLst>
      <p:ext uri="{BB962C8B-B14F-4D97-AF65-F5344CB8AC3E}">
        <p14:creationId xmlns:p14="http://schemas.microsoft.com/office/powerpoint/2010/main" val="147406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Rectangle 6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836461" y="0"/>
            <a:ext cx="3201366" cy="959312"/>
          </a:xfrm>
        </p:spPr>
        <p:txBody>
          <a:bodyPr vert="horz" lIns="91440" tIns="45720" rIns="91440" bIns="45720" rtlCol="0" anchor="b">
            <a:normAutofit/>
          </a:bodyPr>
          <a:lstStyle/>
          <a:p>
            <a:pPr algn="r"/>
            <a:r>
              <a:rPr lang="en-US" sz="2500" kern="1200" dirty="0">
                <a:solidFill>
                  <a:srgbClr val="FFFFFF"/>
                </a:solidFill>
                <a:latin typeface="+mj-lt"/>
                <a:ea typeface="+mj-ea"/>
                <a:cs typeface="+mj-cs"/>
              </a:rPr>
              <a:t>2021</a:t>
            </a:r>
          </a:p>
        </p:txBody>
      </p:sp>
      <p:sp>
        <p:nvSpPr>
          <p:cNvPr id="3" name="Underrubrik 2"/>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1" name="TextBox 10">
            <a:extLst>
              <a:ext uri="{FF2B5EF4-FFF2-40B4-BE49-F238E27FC236}">
                <a16:creationId xmlns:a16="http://schemas.microsoft.com/office/drawing/2014/main" id="{AC3A3DB6-AD7A-4117-BFDA-9FE0567607CA}"/>
              </a:ext>
            </a:extLst>
          </p:cNvPr>
          <p:cNvSpPr txBox="1"/>
          <p:nvPr/>
        </p:nvSpPr>
        <p:spPr>
          <a:xfrm>
            <a:off x="4522082" y="639342"/>
            <a:ext cx="6094970" cy="4353692"/>
          </a:xfrm>
          <a:prstGeom prst="rect">
            <a:avLst/>
          </a:prstGeom>
          <a:noFill/>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16 mars: </a:t>
            </a:r>
            <a:r>
              <a:rPr lang="sv-SE" b="1" dirty="0">
                <a:latin typeface="Calibri" panose="020F0502020204030204" pitchFamily="34" charset="0"/>
                <a:ea typeface="Calibri" panose="020F0502020204030204" pitchFamily="34" charset="0"/>
                <a:cs typeface="Times New Roman" panose="02020603050405020304" pitchFamily="18" charset="0"/>
                <a:hlinkClick r:id="rId2"/>
              </a:rPr>
              <a:t>Samrådsunderlaget</a:t>
            </a:r>
            <a:r>
              <a:rPr lang="sv-SE" b="1" dirty="0">
                <a:latin typeface="Calibri" panose="020F0502020204030204" pitchFamily="34" charset="0"/>
                <a:ea typeface="Calibri" panose="020F0502020204030204" pitchFamily="34" charset="0"/>
                <a:cs typeface="Times New Roman" panose="02020603050405020304" pitchFamily="18" charset="0"/>
              </a:rPr>
              <a:t> presenteras (0725/19)</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Den innehåller bland annat:</a:t>
            </a:r>
          </a:p>
          <a:p>
            <a:pPr marL="285750" indent="-285750">
              <a:lnSpc>
                <a:spcPct val="107000"/>
              </a:lnSpc>
              <a:spcAft>
                <a:spcPts val="800"/>
              </a:spcAft>
              <a:buFont typeface="Arial" panose="020B0604020202020204" pitchFamily="34" charset="0"/>
              <a:buChar char="•"/>
            </a:pPr>
            <a:r>
              <a:rPr lang="sv-SE" b="1" dirty="0">
                <a:latin typeface="Calibri" panose="020F0502020204030204" pitchFamily="34" charset="0"/>
                <a:ea typeface="Calibri" panose="020F0502020204030204" pitchFamily="34" charset="0"/>
                <a:cs typeface="Times New Roman" panose="02020603050405020304" pitchFamily="18" charset="0"/>
                <a:hlinkClick r:id="rId3"/>
              </a:rPr>
              <a:t>Naturinventering</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b="1" dirty="0">
                <a:latin typeface="Calibri" panose="020F0502020204030204" pitchFamily="34" charset="0"/>
                <a:ea typeface="Calibri" panose="020F0502020204030204" pitchFamily="34" charset="0"/>
                <a:cs typeface="Times New Roman" panose="02020603050405020304" pitchFamily="18" charset="0"/>
                <a:hlinkClick r:id="rId4"/>
              </a:rPr>
              <a:t>Barnkonsekvensanalys</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April: Samrådsmöte hålls på internet </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Vi har lagt informationsmaterialet </a:t>
            </a:r>
            <a:r>
              <a:rPr lang="sv-SE" b="1" dirty="0">
                <a:latin typeface="Calibri" panose="020F0502020204030204" pitchFamily="34" charset="0"/>
                <a:ea typeface="Calibri" panose="020F0502020204030204" pitchFamily="34" charset="0"/>
                <a:cs typeface="Times New Roman" panose="02020603050405020304" pitchFamily="18" charset="0"/>
                <a:hlinkClick r:id="rId5"/>
              </a:rPr>
              <a:t>här</a:t>
            </a:r>
            <a:r>
              <a:rPr lang="sv-SE" b="1" dirty="0">
                <a:latin typeface="Calibri" panose="020F0502020204030204" pitchFamily="34" charset="0"/>
                <a:ea typeface="Calibri" panose="020F0502020204030204" pitchFamily="34" charset="0"/>
                <a:cs typeface="Times New Roman" panose="02020603050405020304" pitchFamily="18" charset="0"/>
              </a:rPr>
              <a:t>, och visar det i mån av tid</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20 september: </a:t>
            </a:r>
            <a:r>
              <a:rPr lang="sv-SE" dirty="0">
                <a:latin typeface="Calibri" panose="020F0502020204030204" pitchFamily="34" charset="0"/>
                <a:ea typeface="Calibri" panose="020F0502020204030204" pitchFamily="34" charset="0"/>
                <a:cs typeface="Times New Roman" panose="02020603050405020304" pitchFamily="18" charset="0"/>
              </a:rPr>
              <a:t>Fastighetskontoret presenterar sitt </a:t>
            </a:r>
            <a:r>
              <a:rPr lang="sv-SE" dirty="0">
                <a:latin typeface="Calibri" panose="020F0502020204030204" pitchFamily="34" charset="0"/>
                <a:ea typeface="Calibri" panose="020F0502020204030204" pitchFamily="34" charset="0"/>
                <a:cs typeface="Times New Roman" panose="02020603050405020304" pitchFamily="18" charset="0"/>
                <a:hlinkClick r:id="rId6"/>
              </a:rPr>
              <a:t>samrådsyttrande</a:t>
            </a:r>
            <a:r>
              <a:rPr lang="sv-SE" dirty="0">
                <a:latin typeface="Calibri" panose="020F0502020204030204" pitchFamily="34" charset="0"/>
                <a:ea typeface="Calibri" panose="020F0502020204030204" pitchFamily="34" charset="0"/>
                <a:cs typeface="Times New Roman" panose="02020603050405020304" pitchFamily="18" charset="0"/>
              </a:rPr>
              <a:t> och föreslår att Fastighetsnämnden antar detsamma. </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Ärendet bordläggs dock vid septembermötet, och likaså vid </a:t>
            </a:r>
            <a:r>
              <a:rPr lang="sv-SE" dirty="0">
                <a:latin typeface="Calibri" panose="020F0502020204030204" pitchFamily="34" charset="0"/>
                <a:ea typeface="Calibri" panose="020F0502020204030204" pitchFamily="34" charset="0"/>
                <a:cs typeface="Times New Roman" panose="02020603050405020304" pitchFamily="18" charset="0"/>
                <a:hlinkClick r:id="rId7"/>
              </a:rPr>
              <a:t>oktobermötet</a:t>
            </a:r>
            <a:r>
              <a:rPr lang="sv-SE" dirty="0">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1B2109D1-3FA1-4AC2-B546-899322030F09}"/>
              </a:ext>
            </a:extLst>
          </p:cNvPr>
          <p:cNvSpPr txBox="1"/>
          <p:nvPr/>
        </p:nvSpPr>
        <p:spPr>
          <a:xfrm>
            <a:off x="262590" y="979592"/>
            <a:ext cx="3638384" cy="5355312"/>
          </a:xfrm>
          <a:prstGeom prst="rect">
            <a:avLst/>
          </a:prstGeom>
          <a:noFill/>
        </p:spPr>
        <p:txBody>
          <a:bodyPr wrap="square" rtlCol="0">
            <a:spAutoFit/>
          </a:bodyPr>
          <a:lstStyle/>
          <a:p>
            <a:r>
              <a:rPr lang="sv-SE" dirty="0">
                <a:solidFill>
                  <a:schemeClr val="bg1"/>
                </a:solidFill>
                <a:cs typeface="Times New Roman" panose="02020603050405020304" pitchFamily="18" charset="0"/>
              </a:rPr>
              <a:t>Ur yttrandet:</a:t>
            </a:r>
          </a:p>
          <a:p>
            <a:endParaRPr lang="sv-SE" dirty="0">
              <a:solidFill>
                <a:schemeClr val="bg1"/>
              </a:solidFill>
              <a:latin typeface="Times New Roman" panose="02020603050405020304" pitchFamily="18" charset="0"/>
              <a:cs typeface="Times New Roman" panose="02020603050405020304" pitchFamily="18" charset="0"/>
            </a:endParaRPr>
          </a:p>
          <a:p>
            <a:r>
              <a:rPr lang="sv-SE" dirty="0">
                <a:solidFill>
                  <a:schemeClr val="bg1"/>
                </a:solidFill>
                <a:latin typeface="Times New Roman" panose="02020603050405020304" pitchFamily="18" charset="0"/>
                <a:cs typeface="Times New Roman" panose="02020603050405020304" pitchFamily="18" charset="0"/>
              </a:rPr>
              <a:t>Fastighetskontoret anser att planprogrammet bör tillåta exploatering i grönområdets ytterkanter för att möjliggöra för fler bostäder vilket också bidrar till utvecklingen av idrottsplatsen i enlighet med given markreservation.</a:t>
            </a:r>
          </a:p>
          <a:p>
            <a:r>
              <a:rPr lang="sv-SE" dirty="0">
                <a:solidFill>
                  <a:schemeClr val="bg1"/>
                </a:solidFill>
                <a:latin typeface="Times New Roman" panose="02020603050405020304" pitchFamily="18" charset="0"/>
                <a:cs typeface="Times New Roman" panose="02020603050405020304" pitchFamily="18" charset="0"/>
              </a:rPr>
              <a:t>…</a:t>
            </a:r>
          </a:p>
          <a:p>
            <a:r>
              <a:rPr lang="sv-SE" dirty="0">
                <a:solidFill>
                  <a:schemeClr val="bg1"/>
                </a:solidFill>
                <a:latin typeface="Times New Roman" panose="02020603050405020304" pitchFamily="18" charset="0"/>
                <a:cs typeface="Times New Roman" panose="02020603050405020304" pitchFamily="18" charset="0"/>
              </a:rPr>
              <a:t>Planprogram Redegatan omfattar ett </a:t>
            </a:r>
            <a:r>
              <a:rPr lang="sv-SE" dirty="0">
                <a:solidFill>
                  <a:srgbClr val="FFFF00"/>
                </a:solidFill>
                <a:latin typeface="Times New Roman" panose="02020603050405020304" pitchFamily="18" charset="0"/>
                <a:cs typeface="Times New Roman" panose="02020603050405020304" pitchFamily="18" charset="0"/>
              </a:rPr>
              <a:t>attraktivt område </a:t>
            </a:r>
            <a:r>
              <a:rPr lang="sv-SE" dirty="0">
                <a:solidFill>
                  <a:schemeClr val="bg1"/>
                </a:solidFill>
                <a:latin typeface="Times New Roman" panose="02020603050405020304" pitchFamily="18" charset="0"/>
                <a:cs typeface="Times New Roman" panose="02020603050405020304" pitchFamily="18" charset="0"/>
              </a:rPr>
              <a:t>i den västra delen av Göteborg som</a:t>
            </a:r>
          </a:p>
          <a:p>
            <a:r>
              <a:rPr lang="sv-SE" dirty="0">
                <a:solidFill>
                  <a:schemeClr val="bg1"/>
                </a:solidFill>
                <a:latin typeface="Times New Roman" panose="02020603050405020304" pitchFamily="18" charset="0"/>
                <a:cs typeface="Times New Roman" panose="02020603050405020304" pitchFamily="18" charset="0"/>
              </a:rPr>
              <a:t>till stor del är </a:t>
            </a:r>
            <a:r>
              <a:rPr lang="sv-SE" dirty="0">
                <a:solidFill>
                  <a:srgbClr val="FFFF00"/>
                </a:solidFill>
                <a:latin typeface="Times New Roman" panose="02020603050405020304" pitchFamily="18" charset="0"/>
                <a:cs typeface="Times New Roman" panose="02020603050405020304" pitchFamily="18" charset="0"/>
              </a:rPr>
              <a:t>bebyggt med småhus</a:t>
            </a:r>
            <a:r>
              <a:rPr lang="sv-SE" dirty="0">
                <a:solidFill>
                  <a:schemeClr val="bg1"/>
                </a:solidFill>
                <a:latin typeface="Times New Roman" panose="02020603050405020304" pitchFamily="18" charset="0"/>
                <a:cs typeface="Times New Roman" panose="02020603050405020304" pitchFamily="18" charset="0"/>
              </a:rPr>
              <a:t>. En utveckling med bostäder i flerbostadshus bedöms</a:t>
            </a:r>
          </a:p>
          <a:p>
            <a:r>
              <a:rPr lang="sv-SE" dirty="0">
                <a:solidFill>
                  <a:srgbClr val="FFFF00"/>
                </a:solidFill>
                <a:latin typeface="Times New Roman" panose="02020603050405020304" pitchFamily="18" charset="0"/>
                <a:cs typeface="Times New Roman" panose="02020603050405020304" pitchFamily="18" charset="0"/>
              </a:rPr>
              <a:t>därmed</a:t>
            </a:r>
            <a:r>
              <a:rPr lang="sv-SE" dirty="0">
                <a:solidFill>
                  <a:schemeClr val="bg1"/>
                </a:solidFill>
                <a:latin typeface="Times New Roman" panose="02020603050405020304" pitchFamily="18" charset="0"/>
                <a:cs typeface="Times New Roman" panose="02020603050405020304" pitchFamily="18" charset="0"/>
              </a:rPr>
              <a:t> lämpligt ur det sociala hållbarhetsperspektivet. </a:t>
            </a:r>
          </a:p>
          <a:p>
            <a:r>
              <a:rPr lang="sv-SE" dirty="0"/>
              <a:t>.</a:t>
            </a:r>
          </a:p>
        </p:txBody>
      </p:sp>
    </p:spTree>
    <p:extLst>
      <p:ext uri="{BB962C8B-B14F-4D97-AF65-F5344CB8AC3E}">
        <p14:creationId xmlns:p14="http://schemas.microsoft.com/office/powerpoint/2010/main" val="31771258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2646</Words>
  <Application>Microsoft Office PowerPoint</Application>
  <PresentationFormat>Widescreen</PresentationFormat>
  <Paragraphs>275</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Calibri Light</vt:lpstr>
      <vt:lpstr>Symbol</vt:lpstr>
      <vt:lpstr>Times New Roman</vt:lpstr>
      <vt:lpstr>Office-tema</vt:lpstr>
      <vt:lpstr>PowerPoint Presentation</vt:lpstr>
      <vt:lpstr>2006</vt:lpstr>
      <vt:lpstr>2014</vt:lpstr>
      <vt:lpstr>2016</vt:lpstr>
      <vt:lpstr>2016</vt:lpstr>
      <vt:lpstr>2018</vt:lpstr>
      <vt:lpstr>2020</vt:lpstr>
      <vt:lpstr>2021</vt:lpstr>
      <vt:lpstr>2021</vt:lpstr>
      <vt:lpstr>Synpunkter och reaktioner på planprogrammet och samrådet</vt:lpstr>
      <vt:lpstr>Av dessa frågor att döma förelåg inte fullständigt material</vt:lpstr>
      <vt:lpstr>Av dessa frågor att döma  förelåg inte full- ständigtmaterial</vt:lpstr>
      <vt:lpstr>Av dessa frågor att döma förelåg inte full-ständigt material</vt:lpstr>
      <vt:lpstr>Av dessa frågor att döma förelåg inte full- ständigt material</vt:lpstr>
      <vt:lpstr>Schematisk skiss från samrådspresentationen</vt:lpstr>
      <vt:lpstr>Vision från Storseglet (2016) samrådspresentationen</vt:lpstr>
      <vt:lpstr>PowerPoint Presentation</vt:lpstr>
      <vt:lpstr>Tänkbar framtida vy </vt:lpstr>
      <vt:lpstr>Tänkbar framtida vy  Etapp 1 området    </vt:lpstr>
      <vt:lpstr>Analys av samrådsskrift</vt:lpstr>
      <vt:lpstr>Analys av samrådsskrift</vt:lpstr>
      <vt:lpstr>Analys av samrådsskrift</vt:lpstr>
      <vt:lpstr>Analys av underliggande utredningar</vt:lpstr>
      <vt:lpstr>Analys av underliggande utredningar</vt:lpstr>
      <vt:lpstr>Vari ligger frågeställningarna</vt:lpstr>
      <vt:lpstr>Vari ligger frågeställningarna</vt:lpstr>
      <vt:lpstr>Synpunkter/Reaktioner</vt:lpstr>
      <vt:lpstr>Synpunkter/Reaktioner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Synpunkter/Reaktioner</dc:title>
  <dc:creator>Flemming Nilausen</dc:creator>
  <cp:lastModifiedBy>Anders Ellegård</cp:lastModifiedBy>
  <cp:revision>17</cp:revision>
  <dcterms:created xsi:type="dcterms:W3CDTF">2021-10-24T19:52:09Z</dcterms:created>
  <dcterms:modified xsi:type="dcterms:W3CDTF">2021-10-25T15:49:16Z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f08ec5-d6d9-4227-8387-ccbfcb3632c4_Enabled">
    <vt:lpwstr>true</vt:lpwstr>
  </property>
  <property fmtid="{D5CDD505-2E9C-101B-9397-08002B2CF9AE}" pid="3" name="MSIP_Label_43f08ec5-d6d9-4227-8387-ccbfcb3632c4_SetDate">
    <vt:lpwstr>2021-10-25T12:27:25Z</vt:lpwstr>
  </property>
  <property fmtid="{D5CDD505-2E9C-101B-9397-08002B2CF9AE}" pid="4" name="MSIP_Label_43f08ec5-d6d9-4227-8387-ccbfcb3632c4_Method">
    <vt:lpwstr>Standard</vt:lpwstr>
  </property>
  <property fmtid="{D5CDD505-2E9C-101B-9397-08002B2CF9AE}" pid="5" name="MSIP_Label_43f08ec5-d6d9-4227-8387-ccbfcb3632c4_Name">
    <vt:lpwstr>Sweco Restricted</vt:lpwstr>
  </property>
  <property fmtid="{D5CDD505-2E9C-101B-9397-08002B2CF9AE}" pid="6" name="MSIP_Label_43f08ec5-d6d9-4227-8387-ccbfcb3632c4_SiteId">
    <vt:lpwstr>b7872ef0-9a00-4c18-8a4a-c7d25c778a9e</vt:lpwstr>
  </property>
  <property fmtid="{D5CDD505-2E9C-101B-9397-08002B2CF9AE}" pid="7" name="MSIP_Label_43f08ec5-d6d9-4227-8387-ccbfcb3632c4_ActionId">
    <vt:lpwstr>eac39f27-aa33-40a0-a1e1-0a954483f6f2</vt:lpwstr>
  </property>
  <property fmtid="{D5CDD505-2E9C-101B-9397-08002B2CF9AE}" pid="8" name="MSIP_Label_43f08ec5-d6d9-4227-8387-ccbfcb3632c4_ContentBits">
    <vt:lpwstr>0</vt:lpwstr>
  </property>
</Properties>
</file>