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 id="2147483684" r:id="rId2"/>
    <p:sldMasterId id="2147483696" r:id="rId3"/>
  </p:sldMasterIdLst>
  <p:sldIdLst>
    <p:sldId id="256" r:id="rId4"/>
    <p:sldId id="262" r:id="rId5"/>
    <p:sldId id="257" r:id="rId6"/>
    <p:sldId id="260" r:id="rId7"/>
    <p:sldId id="274" r:id="rId8"/>
    <p:sldId id="263" r:id="rId9"/>
    <p:sldId id="270" r:id="rId10"/>
    <p:sldId id="269" r:id="rId11"/>
    <p:sldId id="265" r:id="rId12"/>
    <p:sldId id="272" r:id="rId13"/>
    <p:sldId id="273" r:id="rId14"/>
    <p:sldId id="268" r:id="rId15"/>
    <p:sldId id="267" r:id="rId16"/>
    <p:sldId id="266" r:id="rId17"/>
    <p:sldId id="275" r:id="rId18"/>
    <p:sldId id="276" r:id="rId19"/>
    <p:sldId id="278" r:id="rId20"/>
    <p:sldId id="277" r:id="rId21"/>
  </p:sldIdLst>
  <p:sldSz cx="9144000" cy="6858000" type="screen4x3"/>
  <p:notesSz cx="6811963" cy="9942513"/>
  <p:defaultTextStyle>
    <a:defPPr>
      <a:defRPr lang="sv-SE"/>
    </a:defPPr>
    <a:lvl1pPr marL="0" algn="l" defTabSz="740352" rtl="0" eaLnBrk="1" latinLnBrk="0" hangingPunct="1">
      <a:defRPr sz="2914" kern="1200">
        <a:solidFill>
          <a:schemeClr val="tx1"/>
        </a:solidFill>
        <a:latin typeface="+mn-lt"/>
        <a:ea typeface="+mn-ea"/>
        <a:cs typeface="+mn-cs"/>
      </a:defRPr>
    </a:lvl1pPr>
    <a:lvl2pPr marL="740352" algn="l" defTabSz="740352" rtl="0" eaLnBrk="1" latinLnBrk="0" hangingPunct="1">
      <a:defRPr sz="2914" kern="1200">
        <a:solidFill>
          <a:schemeClr val="tx1"/>
        </a:solidFill>
        <a:latin typeface="+mn-lt"/>
        <a:ea typeface="+mn-ea"/>
        <a:cs typeface="+mn-cs"/>
      </a:defRPr>
    </a:lvl2pPr>
    <a:lvl3pPr marL="1480707" algn="l" defTabSz="740352" rtl="0" eaLnBrk="1" latinLnBrk="0" hangingPunct="1">
      <a:defRPr sz="2914" kern="1200">
        <a:solidFill>
          <a:schemeClr val="tx1"/>
        </a:solidFill>
        <a:latin typeface="+mn-lt"/>
        <a:ea typeface="+mn-ea"/>
        <a:cs typeface="+mn-cs"/>
      </a:defRPr>
    </a:lvl3pPr>
    <a:lvl4pPr marL="2221058" algn="l" defTabSz="740352" rtl="0" eaLnBrk="1" latinLnBrk="0" hangingPunct="1">
      <a:defRPr sz="2914" kern="1200">
        <a:solidFill>
          <a:schemeClr val="tx1"/>
        </a:solidFill>
        <a:latin typeface="+mn-lt"/>
        <a:ea typeface="+mn-ea"/>
        <a:cs typeface="+mn-cs"/>
      </a:defRPr>
    </a:lvl4pPr>
    <a:lvl5pPr marL="2961413" algn="l" defTabSz="740352" rtl="0" eaLnBrk="1" latinLnBrk="0" hangingPunct="1">
      <a:defRPr sz="2914" kern="1200">
        <a:solidFill>
          <a:schemeClr val="tx1"/>
        </a:solidFill>
        <a:latin typeface="+mn-lt"/>
        <a:ea typeface="+mn-ea"/>
        <a:cs typeface="+mn-cs"/>
      </a:defRPr>
    </a:lvl5pPr>
    <a:lvl6pPr marL="3701766" algn="l" defTabSz="740352" rtl="0" eaLnBrk="1" latinLnBrk="0" hangingPunct="1">
      <a:defRPr sz="2914" kern="1200">
        <a:solidFill>
          <a:schemeClr val="tx1"/>
        </a:solidFill>
        <a:latin typeface="+mn-lt"/>
        <a:ea typeface="+mn-ea"/>
        <a:cs typeface="+mn-cs"/>
      </a:defRPr>
    </a:lvl6pPr>
    <a:lvl7pPr marL="4442119" algn="l" defTabSz="740352" rtl="0" eaLnBrk="1" latinLnBrk="0" hangingPunct="1">
      <a:defRPr sz="2914" kern="1200">
        <a:solidFill>
          <a:schemeClr val="tx1"/>
        </a:solidFill>
        <a:latin typeface="+mn-lt"/>
        <a:ea typeface="+mn-ea"/>
        <a:cs typeface="+mn-cs"/>
      </a:defRPr>
    </a:lvl7pPr>
    <a:lvl8pPr marL="5182472" algn="l" defTabSz="740352" rtl="0" eaLnBrk="1" latinLnBrk="0" hangingPunct="1">
      <a:defRPr sz="2914" kern="1200">
        <a:solidFill>
          <a:schemeClr val="tx1"/>
        </a:solidFill>
        <a:latin typeface="+mn-lt"/>
        <a:ea typeface="+mn-ea"/>
        <a:cs typeface="+mn-cs"/>
      </a:defRPr>
    </a:lvl8pPr>
    <a:lvl9pPr marL="5922826" algn="l" defTabSz="740352" rtl="0" eaLnBrk="1" latinLnBrk="0" hangingPunct="1">
      <a:defRPr sz="291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am Sepehr" initials="MS" lastIdx="0" clrIdx="0">
    <p:extLst>
      <p:ext uri="{19B8F6BF-5375-455C-9EA6-DF929625EA0E}">
        <p15:presenceInfo xmlns:p15="http://schemas.microsoft.com/office/powerpoint/2012/main" userId="S-1-5-21-796845957-1647877149-725345543-4769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just format 1 - Dekorfär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7442" autoAdjust="0"/>
  </p:normalViewPr>
  <p:slideViewPr>
    <p:cSldViewPr snapToGrid="0">
      <p:cViewPr varScale="1">
        <p:scale>
          <a:sx n="151" d="100"/>
          <a:sy n="151" d="100"/>
        </p:scale>
        <p:origin x="1392"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p:nvPicPr>
        <p:blipFill>
          <a:blip r:embed="rId2" cstate="screen"/>
          <a:stretch>
            <a:fillRect/>
          </a:stretch>
        </p:blipFill>
        <p:spPr>
          <a:xfrm flipH="1">
            <a:off x="2" y="2"/>
            <a:ext cx="9143999" cy="6857999"/>
          </a:xfrm>
          <a:prstGeom prst="rect">
            <a:avLst/>
          </a:prstGeom>
        </p:spPr>
      </p:pic>
      <p:sp>
        <p:nvSpPr>
          <p:cNvPr id="10" name="Rubrik 4"/>
          <p:cNvSpPr>
            <a:spLocks noGrp="1"/>
          </p:cNvSpPr>
          <p:nvPr>
            <p:ph type="title" hasCustomPrompt="1"/>
          </p:nvPr>
        </p:nvSpPr>
        <p:spPr>
          <a:xfrm>
            <a:off x="2980338" y="2405250"/>
            <a:ext cx="5486252" cy="985562"/>
          </a:xfrm>
        </p:spPr>
        <p:txBody>
          <a:bodyPr wrap="square" anchor="b">
            <a:noAutofit/>
          </a:bodyPr>
          <a:lstStyle>
            <a:lvl1pPr>
              <a:lnSpc>
                <a:spcPct val="100000"/>
              </a:lnSpc>
              <a:defRPr sz="4762">
                <a:solidFill>
                  <a:srgbClr val="2C2C2C"/>
                </a:solidFill>
              </a:defRPr>
            </a:lvl1pPr>
          </a:lstStyle>
          <a:p>
            <a:r>
              <a:rPr lang="sv-SE" dirty="0"/>
              <a:t>Rubrik</a:t>
            </a:r>
          </a:p>
        </p:txBody>
      </p:sp>
      <p:sp>
        <p:nvSpPr>
          <p:cNvPr id="11" name="Platshållare för text 11"/>
          <p:cNvSpPr>
            <a:spLocks noGrp="1"/>
          </p:cNvSpPr>
          <p:nvPr>
            <p:ph type="body" sz="quarter" idx="14" hasCustomPrompt="1"/>
          </p:nvPr>
        </p:nvSpPr>
        <p:spPr>
          <a:xfrm>
            <a:off x="2999516" y="3563638"/>
            <a:ext cx="5475621" cy="293157"/>
          </a:xfrm>
        </p:spPr>
        <p:txBody>
          <a:bodyPr wrap="square">
            <a:spAutoFit/>
          </a:bodyPr>
          <a:lstStyle>
            <a:lvl1pPr marL="0" indent="0">
              <a:spcAft>
                <a:spcPts val="0"/>
              </a:spcAft>
              <a:buNone/>
              <a:defRPr sz="1905">
                <a:solidFill>
                  <a:srgbClr val="2C2C2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Eventuell underrubrik</a:t>
            </a:r>
          </a:p>
        </p:txBody>
      </p:sp>
      <p:cxnSp>
        <p:nvCxnSpPr>
          <p:cNvPr id="12" name="Rak 11"/>
          <p:cNvCxnSpPr/>
          <p:nvPr/>
        </p:nvCxnSpPr>
        <p:spPr>
          <a:xfrm>
            <a:off x="2369561" y="2167941"/>
            <a:ext cx="0" cy="2266951"/>
          </a:xfrm>
          <a:prstGeom prst="line">
            <a:avLst/>
          </a:prstGeom>
          <a:ln w="9525" cmpd="sng">
            <a:solidFill>
              <a:srgbClr val="2C2C2C"/>
            </a:solidFill>
          </a:ln>
          <a:effectLst/>
        </p:spPr>
        <p:style>
          <a:lnRef idx="2">
            <a:schemeClr val="accent1"/>
          </a:lnRef>
          <a:fillRef idx="0">
            <a:schemeClr val="accent1"/>
          </a:fillRef>
          <a:effectRef idx="1">
            <a:schemeClr val="accent1"/>
          </a:effectRef>
          <a:fontRef idx="minor">
            <a:schemeClr val="tx1"/>
          </a:fontRef>
        </p:style>
      </p:cxnSp>
      <p:pic>
        <p:nvPicPr>
          <p:cNvPr id="8" name="Bildobjekt 7" descr="gbg_st_cmyk_neg-01.png"/>
          <p:cNvPicPr>
            <a:picLocks noChangeAspect="1"/>
          </p:cNvPicPr>
          <p:nvPr/>
        </p:nvPicPr>
        <p:blipFill>
          <a:blip r:embed="rId3"/>
          <a:stretch>
            <a:fillRect/>
          </a:stretch>
        </p:blipFill>
        <p:spPr>
          <a:xfrm>
            <a:off x="828209" y="2589713"/>
            <a:ext cx="898138" cy="1423408"/>
          </a:xfrm>
          <a:prstGeom prst="rect">
            <a:avLst/>
          </a:prstGeom>
        </p:spPr>
      </p:pic>
    </p:spTree>
    <p:extLst>
      <p:ext uri="{BB962C8B-B14F-4D97-AF65-F5344CB8AC3E}">
        <p14:creationId xmlns:p14="http://schemas.microsoft.com/office/powerpoint/2010/main" val="320233862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 grafik vänster">
    <p:spTree>
      <p:nvGrpSpPr>
        <p:cNvPr id="1" name=""/>
        <p:cNvGrpSpPr/>
        <p:nvPr/>
      </p:nvGrpSpPr>
      <p:grpSpPr>
        <a:xfrm>
          <a:off x="0" y="0"/>
          <a:ext cx="0" cy="0"/>
          <a:chOff x="0" y="0"/>
          <a:chExt cx="0" cy="0"/>
        </a:xfrm>
      </p:grpSpPr>
      <p:sp>
        <p:nvSpPr>
          <p:cNvPr id="10" name="Platshållare för text 8"/>
          <p:cNvSpPr>
            <a:spLocks noGrp="1"/>
          </p:cNvSpPr>
          <p:nvPr>
            <p:ph type="body" sz="quarter" idx="14" hasCustomPrompt="1"/>
          </p:nvPr>
        </p:nvSpPr>
        <p:spPr>
          <a:xfrm>
            <a:off x="5889600" y="1440002"/>
            <a:ext cx="2732400" cy="4694400"/>
          </a:xfrm>
        </p:spPr>
        <p:txBody>
          <a:bodyPr/>
          <a:lstStyle/>
          <a:p>
            <a:pPr lvl="0"/>
            <a:r>
              <a:rPr lang="en-US" dirty="0"/>
              <a:t>Text </a:t>
            </a:r>
            <a:r>
              <a:rPr lang="en-US" dirty="0" err="1"/>
              <a:t>text</a:t>
            </a:r>
            <a:r>
              <a:rPr lang="en-US" dirty="0"/>
              <a:t> </a:t>
            </a:r>
            <a:r>
              <a:rPr lang="en-US" dirty="0" err="1"/>
              <a:t>text</a:t>
            </a:r>
            <a:r>
              <a:rPr lang="en-US" dirty="0"/>
              <a:t> </a:t>
            </a:r>
            <a:r>
              <a:rPr lang="en-US" dirty="0" err="1"/>
              <a:t>text</a:t>
            </a:r>
            <a:r>
              <a:rPr lang="en-US" dirty="0"/>
              <a:t> </a:t>
            </a:r>
            <a:r>
              <a:rPr lang="en-US" dirty="0" err="1"/>
              <a:t>text</a:t>
            </a:r>
            <a:endParaRPr lang="en-US" dirty="0"/>
          </a:p>
          <a:p>
            <a:pPr lvl="1"/>
            <a:r>
              <a:rPr lang="sv-SE" dirty="0"/>
              <a:t>Nivå två</a:t>
            </a:r>
          </a:p>
          <a:p>
            <a:pPr lvl="2"/>
            <a:r>
              <a:rPr lang="sv-SE" dirty="0"/>
              <a:t>Nivå tre</a:t>
            </a:r>
          </a:p>
          <a:p>
            <a:pPr lvl="3"/>
            <a:r>
              <a:rPr lang="sv-SE" dirty="0"/>
              <a:t>Nivå fyra</a:t>
            </a:r>
          </a:p>
          <a:p>
            <a:pPr lvl="4"/>
            <a:r>
              <a:rPr lang="sv-SE" dirty="0"/>
              <a:t>Nivå fem</a:t>
            </a:r>
          </a:p>
        </p:txBody>
      </p:sp>
      <p:sp>
        <p:nvSpPr>
          <p:cNvPr id="11" name="Rubrik 4"/>
          <p:cNvSpPr>
            <a:spLocks noGrp="1"/>
          </p:cNvSpPr>
          <p:nvPr>
            <p:ph type="title" hasCustomPrompt="1"/>
          </p:nvPr>
        </p:nvSpPr>
        <p:spPr>
          <a:xfrm>
            <a:off x="522000" y="475704"/>
            <a:ext cx="6738950" cy="695069"/>
          </a:xfrm>
        </p:spPr>
        <p:txBody>
          <a:bodyPr/>
          <a:lstStyle>
            <a:lvl1pPr>
              <a:defRPr lang="sv-SE" sz="2667" b="1" i="0" u="none" strike="noStrike" baseline="0" smtClean="0"/>
            </a:lvl1pPr>
          </a:lstStyle>
          <a:p>
            <a:r>
              <a:rPr lang="sv-SE" sz="2667" b="1" i="0" u="none" strike="noStrike" baseline="0" dirty="0">
                <a:solidFill>
                  <a:srgbClr val="2C2C2C"/>
                </a:solidFill>
                <a:latin typeface="Arial"/>
              </a:rPr>
              <a:t>Rubrik </a:t>
            </a:r>
            <a:r>
              <a:rPr lang="sv-SE" sz="2667" b="1" i="0" u="none" strike="noStrike" baseline="0" dirty="0" err="1">
                <a:solidFill>
                  <a:srgbClr val="2C2C2C"/>
                </a:solidFill>
                <a:latin typeface="Arial"/>
              </a:rPr>
              <a:t>rubrik</a:t>
            </a:r>
            <a:r>
              <a:rPr lang="sv-SE" sz="2667" b="1" i="0" u="none" strike="noStrike" baseline="0" dirty="0">
                <a:solidFill>
                  <a:srgbClr val="2C2C2C"/>
                </a:solidFill>
                <a:latin typeface="Arial"/>
              </a:rPr>
              <a:t> </a:t>
            </a:r>
            <a:r>
              <a:rPr lang="sv-SE" sz="2667" b="1" i="0" u="none" strike="noStrike" baseline="0" dirty="0" err="1">
                <a:solidFill>
                  <a:srgbClr val="2C2C2C"/>
                </a:solidFill>
                <a:latin typeface="Arial"/>
              </a:rPr>
              <a:t>rubrik</a:t>
            </a:r>
            <a:endParaRPr lang="sv-SE" dirty="0"/>
          </a:p>
        </p:txBody>
      </p:sp>
      <p:sp>
        <p:nvSpPr>
          <p:cNvPr id="12" name="Platshållare för innehåll 7"/>
          <p:cNvSpPr>
            <a:spLocks noGrp="1"/>
          </p:cNvSpPr>
          <p:nvPr>
            <p:ph sz="quarter" idx="13" hasCustomPrompt="1"/>
          </p:nvPr>
        </p:nvSpPr>
        <p:spPr>
          <a:xfrm>
            <a:off x="179388" y="1368001"/>
            <a:ext cx="5364000" cy="4824000"/>
          </a:xfrm>
          <a:solidFill>
            <a:schemeClr val="bg1">
              <a:lumMod val="95000"/>
            </a:schemeClr>
          </a:solidFill>
        </p:spPr>
        <p:txBody>
          <a:bodyPr lIns="180000" tIns="180000"/>
          <a:lstStyle>
            <a:lvl1pPr>
              <a:defRPr sz="1143" i="1" baseline="0">
                <a:solidFill>
                  <a:schemeClr val="tx1"/>
                </a:solidFill>
              </a:defRPr>
            </a:lvl1pPr>
          </a:lstStyle>
          <a:p>
            <a:pPr lvl="0"/>
            <a:r>
              <a:rPr lang="sv-SE" dirty="0"/>
              <a:t>Klicka på en av ikonerna för att infoga bild, diagram, film etc.</a:t>
            </a:r>
          </a:p>
        </p:txBody>
      </p:sp>
    </p:spTree>
    <p:extLst>
      <p:ext uri="{BB962C8B-B14F-4D97-AF65-F5344CB8AC3E}">
        <p14:creationId xmlns:p14="http://schemas.microsoft.com/office/powerpoint/2010/main" val="398317114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1" y="1368001"/>
            <a:ext cx="5364000" cy="4824000"/>
          </a:xfrm>
          <a:solidFill>
            <a:schemeClr val="bg1">
              <a:lumMod val="95000"/>
            </a:schemeClr>
          </a:solidFill>
        </p:spPr>
        <p:txBody>
          <a:bodyPr lIns="180000" tIns="180000"/>
          <a:lstStyle>
            <a:lvl1pPr>
              <a:defRPr sz="1143" i="1">
                <a:solidFill>
                  <a:schemeClr val="tx1"/>
                </a:solidFill>
              </a:defRPr>
            </a:lvl1pPr>
          </a:lstStyle>
          <a:p>
            <a:pPr lvl="0"/>
            <a:r>
              <a:rPr lang="sv-SE" dirty="0"/>
              <a:t>Klicka på en av ikonerna för att infoga bild, diagram, film etc.</a:t>
            </a:r>
          </a:p>
        </p:txBody>
      </p:sp>
      <p:sp>
        <p:nvSpPr>
          <p:cNvPr id="5" name="Rubrik 4"/>
          <p:cNvSpPr>
            <a:spLocks noGrp="1"/>
          </p:cNvSpPr>
          <p:nvPr>
            <p:ph type="title" hasCustomPrompt="1"/>
          </p:nvPr>
        </p:nvSpPr>
        <p:spPr/>
        <p:txBody>
          <a:bodyPr/>
          <a:lstStyle/>
          <a:p>
            <a:r>
              <a:rPr lang="sv-SE" dirty="0"/>
              <a:t>Rubrik rubrik rubrik</a:t>
            </a:r>
          </a:p>
        </p:txBody>
      </p:sp>
      <p:sp>
        <p:nvSpPr>
          <p:cNvPr id="13" name="Platshållare för text 8"/>
          <p:cNvSpPr>
            <a:spLocks noGrp="1"/>
          </p:cNvSpPr>
          <p:nvPr>
            <p:ph type="body" sz="quarter" idx="14" hasCustomPrompt="1"/>
          </p:nvPr>
        </p:nvSpPr>
        <p:spPr>
          <a:xfrm>
            <a:off x="522001" y="1440002"/>
            <a:ext cx="2732143" cy="4694400"/>
          </a:xfrm>
        </p:spPr>
        <p:txBody>
          <a:bodyPr/>
          <a:lstStyle/>
          <a:p>
            <a:pPr lvl="0"/>
            <a:r>
              <a:rPr lang="en-US" dirty="0"/>
              <a:t>Text </a:t>
            </a:r>
            <a:r>
              <a:rPr lang="en-US" dirty="0" err="1"/>
              <a:t>text</a:t>
            </a:r>
            <a:r>
              <a:rPr lang="en-US" dirty="0"/>
              <a:t> </a:t>
            </a:r>
            <a:r>
              <a:rPr lang="en-US" dirty="0" err="1"/>
              <a:t>text</a:t>
            </a:r>
            <a:r>
              <a:rPr lang="en-US" dirty="0"/>
              <a:t> </a:t>
            </a:r>
            <a:r>
              <a:rPr lang="en-US" dirty="0" err="1"/>
              <a:t>text</a:t>
            </a:r>
            <a:r>
              <a:rPr lang="en-US" dirty="0"/>
              <a:t> </a:t>
            </a:r>
            <a:r>
              <a:rPr lang="en-US" dirty="0" err="1"/>
              <a:t>text</a:t>
            </a:r>
            <a:endParaRPr lang="en-US" dirty="0"/>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759463307"/>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p:nvPicPr>
        <p:blipFill>
          <a:blip r:embed="rId2" cstate="screen"/>
          <a:stretch>
            <a:fillRect/>
          </a:stretch>
        </p:blipFill>
        <p:spPr>
          <a:xfrm flipH="1">
            <a:off x="2" y="2"/>
            <a:ext cx="9143999" cy="6857999"/>
          </a:xfrm>
          <a:prstGeom prst="rect">
            <a:avLst/>
          </a:prstGeom>
        </p:spPr>
      </p:pic>
      <p:sp>
        <p:nvSpPr>
          <p:cNvPr id="10" name="Rubrik 4"/>
          <p:cNvSpPr>
            <a:spLocks noGrp="1"/>
          </p:cNvSpPr>
          <p:nvPr>
            <p:ph type="title" hasCustomPrompt="1"/>
          </p:nvPr>
        </p:nvSpPr>
        <p:spPr>
          <a:xfrm>
            <a:off x="2980338" y="2405250"/>
            <a:ext cx="5486252" cy="985562"/>
          </a:xfrm>
        </p:spPr>
        <p:txBody>
          <a:bodyPr wrap="square" anchor="b">
            <a:noAutofit/>
          </a:bodyPr>
          <a:lstStyle>
            <a:lvl1pPr>
              <a:lnSpc>
                <a:spcPct val="100000"/>
              </a:lnSpc>
              <a:defRPr sz="4762">
                <a:solidFill>
                  <a:srgbClr val="2C2C2C"/>
                </a:solidFill>
              </a:defRPr>
            </a:lvl1pPr>
          </a:lstStyle>
          <a:p>
            <a:r>
              <a:rPr lang="sv-SE" dirty="0"/>
              <a:t>Rubrik</a:t>
            </a:r>
          </a:p>
        </p:txBody>
      </p:sp>
      <p:sp>
        <p:nvSpPr>
          <p:cNvPr id="11" name="Platshållare för text 11"/>
          <p:cNvSpPr>
            <a:spLocks noGrp="1"/>
          </p:cNvSpPr>
          <p:nvPr>
            <p:ph type="body" sz="quarter" idx="14" hasCustomPrompt="1"/>
          </p:nvPr>
        </p:nvSpPr>
        <p:spPr>
          <a:xfrm>
            <a:off x="2999516" y="3563638"/>
            <a:ext cx="5475621" cy="293157"/>
          </a:xfrm>
        </p:spPr>
        <p:txBody>
          <a:bodyPr wrap="square">
            <a:spAutoFit/>
          </a:bodyPr>
          <a:lstStyle>
            <a:lvl1pPr marL="0" indent="0">
              <a:spcAft>
                <a:spcPts val="0"/>
              </a:spcAft>
              <a:buNone/>
              <a:defRPr sz="1905">
                <a:solidFill>
                  <a:srgbClr val="2C2C2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Eventuell underrubrik</a:t>
            </a:r>
          </a:p>
        </p:txBody>
      </p:sp>
      <p:cxnSp>
        <p:nvCxnSpPr>
          <p:cNvPr id="12" name="Rak 11"/>
          <p:cNvCxnSpPr/>
          <p:nvPr/>
        </p:nvCxnSpPr>
        <p:spPr>
          <a:xfrm>
            <a:off x="2369561" y="2167941"/>
            <a:ext cx="0" cy="2266951"/>
          </a:xfrm>
          <a:prstGeom prst="line">
            <a:avLst/>
          </a:prstGeom>
          <a:ln w="9525" cmpd="sng">
            <a:solidFill>
              <a:srgbClr val="2C2C2C"/>
            </a:solidFill>
          </a:ln>
          <a:effectLst/>
        </p:spPr>
        <p:style>
          <a:lnRef idx="2">
            <a:schemeClr val="accent1"/>
          </a:lnRef>
          <a:fillRef idx="0">
            <a:schemeClr val="accent1"/>
          </a:fillRef>
          <a:effectRef idx="1">
            <a:schemeClr val="accent1"/>
          </a:effectRef>
          <a:fontRef idx="minor">
            <a:schemeClr val="tx1"/>
          </a:fontRef>
        </p:style>
      </p:cxnSp>
      <p:pic>
        <p:nvPicPr>
          <p:cNvPr id="8" name="Bildobjekt 7" descr="gbg_st_cmyk_neg-01.png"/>
          <p:cNvPicPr>
            <a:picLocks noChangeAspect="1"/>
          </p:cNvPicPr>
          <p:nvPr/>
        </p:nvPicPr>
        <p:blipFill>
          <a:blip r:embed="rId3"/>
          <a:stretch>
            <a:fillRect/>
          </a:stretch>
        </p:blipFill>
        <p:spPr>
          <a:xfrm>
            <a:off x="828209" y="2589713"/>
            <a:ext cx="898138" cy="1423408"/>
          </a:xfrm>
          <a:prstGeom prst="rect">
            <a:avLst/>
          </a:prstGeom>
        </p:spPr>
      </p:pic>
    </p:spTree>
    <p:extLst>
      <p:ext uri="{BB962C8B-B14F-4D97-AF65-F5344CB8AC3E}">
        <p14:creationId xmlns:p14="http://schemas.microsoft.com/office/powerpoint/2010/main" val="2623709354"/>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a:t>Rubrik rubrik rubrik</a:t>
            </a:r>
          </a:p>
        </p:txBody>
      </p:sp>
      <p:sp>
        <p:nvSpPr>
          <p:cNvPr id="10" name="Platshållare för text 12"/>
          <p:cNvSpPr>
            <a:spLocks noGrp="1"/>
          </p:cNvSpPr>
          <p:nvPr>
            <p:ph type="body" sz="quarter" idx="13" hasCustomPrompt="1"/>
          </p:nvPr>
        </p:nvSpPr>
        <p:spPr>
          <a:xfrm>
            <a:off x="522001" y="1440002"/>
            <a:ext cx="8228598" cy="4694400"/>
          </a:xfrm>
        </p:spPr>
        <p:txBody>
          <a:bodyPr/>
          <a:lstStyle/>
          <a:p>
            <a:pPr lvl="0"/>
            <a:r>
              <a:rPr lang="en-US" dirty="0"/>
              <a:t>Text text text text 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484211694"/>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9" y="1368001"/>
            <a:ext cx="8763480" cy="4824000"/>
          </a:xfrm>
          <a:solidFill>
            <a:schemeClr val="bg1">
              <a:lumMod val="95000"/>
            </a:schemeClr>
          </a:solidFill>
        </p:spPr>
        <p:txBody>
          <a:bodyPr lIns="180000" tIns="180000"/>
          <a:lstStyle>
            <a:lvl1pPr marL="171418" marR="0" indent="-171418" algn="l" defTabSz="435405" rtl="0" eaLnBrk="1" fontAlgn="auto" latinLnBrk="0" hangingPunct="1">
              <a:lnSpc>
                <a:spcPct val="100000"/>
              </a:lnSpc>
              <a:spcBef>
                <a:spcPts val="0"/>
              </a:spcBef>
              <a:spcAft>
                <a:spcPts val="1429"/>
              </a:spcAft>
              <a:buClrTx/>
              <a:buSzTx/>
              <a:buFont typeface="Arial"/>
              <a:buChar char="•"/>
              <a:tabLst/>
              <a:defRPr sz="1143" i="1">
                <a:solidFill>
                  <a:schemeClr val="tx1"/>
                </a:solidFill>
              </a:defRPr>
            </a:lvl1pPr>
          </a:lstStyle>
          <a:p>
            <a:r>
              <a:rPr lang="sv-SE" dirty="0"/>
              <a:t>Klicka på ikonen för att infoga bild.</a:t>
            </a:r>
          </a:p>
        </p:txBody>
      </p:sp>
      <p:sp>
        <p:nvSpPr>
          <p:cNvPr id="9" name="Rubrik 8"/>
          <p:cNvSpPr>
            <a:spLocks noGrp="1"/>
          </p:cNvSpPr>
          <p:nvPr>
            <p:ph type="title" hasCustomPrompt="1"/>
          </p:nvPr>
        </p:nvSpPr>
        <p:spPr/>
        <p:txBody>
          <a:bodyPr/>
          <a:lstStyle/>
          <a:p>
            <a:r>
              <a:rPr lang="sv-SE" dirty="0"/>
              <a:t>Rubrik rubrik rubrik</a:t>
            </a:r>
          </a:p>
        </p:txBody>
      </p:sp>
    </p:spTree>
    <p:extLst>
      <p:ext uri="{BB962C8B-B14F-4D97-AF65-F5344CB8AC3E}">
        <p14:creationId xmlns:p14="http://schemas.microsoft.com/office/powerpoint/2010/main" val="391575624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9" y="1368001"/>
            <a:ext cx="8763480" cy="4824000"/>
          </a:xfrm>
          <a:solidFill>
            <a:schemeClr val="bg1">
              <a:lumMod val="95000"/>
            </a:schemeClr>
          </a:solidFill>
        </p:spPr>
        <p:txBody>
          <a:bodyPr lIns="180000" tIns="180000"/>
          <a:lstStyle>
            <a:lvl1pPr marL="171418" marR="0" indent="-171418" algn="l" defTabSz="435405" rtl="0" eaLnBrk="1" fontAlgn="auto" latinLnBrk="0" hangingPunct="1">
              <a:lnSpc>
                <a:spcPct val="100000"/>
              </a:lnSpc>
              <a:spcBef>
                <a:spcPts val="0"/>
              </a:spcBef>
              <a:spcAft>
                <a:spcPts val="1429"/>
              </a:spcAft>
              <a:buClrTx/>
              <a:buSzTx/>
              <a:buFont typeface="Arial"/>
              <a:buChar char="•"/>
              <a:tabLst/>
              <a:defRPr sz="1143" i="1">
                <a:solidFill>
                  <a:schemeClr val="tx1"/>
                </a:solidFill>
              </a:defRPr>
            </a:lvl1pPr>
          </a:lstStyle>
          <a:p>
            <a:r>
              <a:rPr lang="sv-SE" dirty="0"/>
              <a:t>Klicka på ikonen för att infoga bild.</a:t>
            </a:r>
          </a:p>
        </p:txBody>
      </p:sp>
      <p:sp>
        <p:nvSpPr>
          <p:cNvPr id="9" name="Rubrik 8"/>
          <p:cNvSpPr>
            <a:spLocks noGrp="1"/>
          </p:cNvSpPr>
          <p:nvPr>
            <p:ph type="title" hasCustomPrompt="1"/>
          </p:nvPr>
        </p:nvSpPr>
        <p:spPr/>
        <p:txBody>
          <a:bodyPr/>
          <a:lstStyle/>
          <a:p>
            <a:r>
              <a:rPr lang="sv-SE" dirty="0"/>
              <a:t>Rubrik rubrik rubrik</a:t>
            </a:r>
          </a:p>
        </p:txBody>
      </p:sp>
      <p:sp>
        <p:nvSpPr>
          <p:cNvPr id="10" name="Platshållare för text 4"/>
          <p:cNvSpPr>
            <a:spLocks noGrp="1"/>
          </p:cNvSpPr>
          <p:nvPr>
            <p:ph type="body" sz="quarter" idx="16" hasCustomPrompt="1"/>
          </p:nvPr>
        </p:nvSpPr>
        <p:spPr>
          <a:xfrm>
            <a:off x="4859595" y="2507994"/>
            <a:ext cx="3583859" cy="2757487"/>
          </a:xfrm>
        </p:spPr>
        <p:txBody>
          <a:bodyPr/>
          <a:lstStyle>
            <a:lvl1pPr>
              <a:defRPr b="1"/>
            </a:lvl1pPr>
            <a:lvl2pPr>
              <a:defRPr b="1"/>
            </a:lvl2pPr>
            <a:lvl3pPr>
              <a:defRPr b="1"/>
            </a:lvl3pPr>
            <a:lvl4pPr>
              <a:defRPr b="1"/>
            </a:lvl4pPr>
            <a:lvl5pPr>
              <a:defRPr b="1"/>
            </a:lvl5pPr>
          </a:lstStyle>
          <a:p>
            <a:pPr lvl="0"/>
            <a:r>
              <a:rPr lang="en-US" dirty="0"/>
              <a:t>Text text text text 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24042610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rik + grafik - helsida">
    <p:spTree>
      <p:nvGrpSpPr>
        <p:cNvPr id="1" name=""/>
        <p:cNvGrpSpPr/>
        <p:nvPr/>
      </p:nvGrpSpPr>
      <p:grpSpPr>
        <a:xfrm>
          <a:off x="0" y="0"/>
          <a:ext cx="0" cy="0"/>
          <a:chOff x="0" y="0"/>
          <a:chExt cx="0" cy="0"/>
        </a:xfrm>
      </p:grpSpPr>
      <p:sp>
        <p:nvSpPr>
          <p:cNvPr id="11" name="Platshållare för innehåll 10"/>
          <p:cNvSpPr>
            <a:spLocks noGrp="1"/>
          </p:cNvSpPr>
          <p:nvPr>
            <p:ph sz="quarter" idx="16" hasCustomPrompt="1"/>
          </p:nvPr>
        </p:nvSpPr>
        <p:spPr>
          <a:xfrm>
            <a:off x="179390" y="1368001"/>
            <a:ext cx="8763959" cy="4824000"/>
          </a:xfrm>
          <a:solidFill>
            <a:schemeClr val="bg1">
              <a:lumMod val="95000"/>
            </a:schemeClr>
          </a:solidFill>
        </p:spPr>
        <p:txBody>
          <a:bodyPr lIns="180000" tIns="180000"/>
          <a:lstStyle>
            <a:lvl1pPr marL="170837" indent="-170837">
              <a:defRPr sz="1143" i="1">
                <a:solidFill>
                  <a:schemeClr val="tx1"/>
                </a:solidFill>
              </a:defRPr>
            </a:lvl1pPr>
            <a:lvl2pPr marL="678808" indent="-253986">
              <a:defRPr sz="1905"/>
            </a:lvl2pPr>
            <a:lvl3pPr marL="678808" indent="-253986">
              <a:defRPr sz="1524"/>
            </a:lvl3pPr>
            <a:lvl4pPr marL="678808" indent="-253986">
              <a:defRPr sz="1524"/>
            </a:lvl4pPr>
            <a:lvl5pPr marL="678808" indent="-253986">
              <a:defRPr sz="1524"/>
            </a:lvl5pPr>
          </a:lstStyle>
          <a:p>
            <a:pPr lvl="0"/>
            <a:r>
              <a:rPr lang="sv-SE" dirty="0"/>
              <a:t>Klicka på en av ikonerna för att infoga bild, diagram, film etc.</a:t>
            </a:r>
          </a:p>
        </p:txBody>
      </p:sp>
      <p:sp>
        <p:nvSpPr>
          <p:cNvPr id="4" name="Rubrik 3"/>
          <p:cNvSpPr>
            <a:spLocks noGrp="1"/>
          </p:cNvSpPr>
          <p:nvPr>
            <p:ph type="title" hasCustomPrompt="1"/>
          </p:nvPr>
        </p:nvSpPr>
        <p:spPr/>
        <p:txBody>
          <a:bodyPr/>
          <a:lstStyle/>
          <a:p>
            <a:r>
              <a:rPr lang="sv-SE" dirty="0"/>
              <a:t>Rubrik rubrik rubrik</a:t>
            </a:r>
          </a:p>
        </p:txBody>
      </p:sp>
    </p:spTree>
    <p:extLst>
      <p:ext uri="{BB962C8B-B14F-4D97-AF65-F5344CB8AC3E}">
        <p14:creationId xmlns:p14="http://schemas.microsoft.com/office/powerpoint/2010/main" val="3545662505"/>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ild + text höger">
    <p:spTree>
      <p:nvGrpSpPr>
        <p:cNvPr id="1" name=""/>
        <p:cNvGrpSpPr/>
        <p:nvPr/>
      </p:nvGrpSpPr>
      <p:grpSpPr>
        <a:xfrm>
          <a:off x="0" y="0"/>
          <a:ext cx="0" cy="0"/>
          <a:chOff x="0" y="0"/>
          <a:chExt cx="0" cy="0"/>
        </a:xfrm>
      </p:grpSpPr>
      <p:sp>
        <p:nvSpPr>
          <p:cNvPr id="10" name="Platshållare för bild 9"/>
          <p:cNvSpPr>
            <a:spLocks noGrp="1"/>
          </p:cNvSpPr>
          <p:nvPr>
            <p:ph type="pic" sz="quarter" idx="12" hasCustomPrompt="1"/>
          </p:nvPr>
        </p:nvSpPr>
        <p:spPr>
          <a:xfrm>
            <a:off x="179867" y="1368001"/>
            <a:ext cx="3060000" cy="4824000"/>
          </a:xfrm>
          <a:solidFill>
            <a:schemeClr val="bg1">
              <a:lumMod val="95000"/>
            </a:schemeClr>
          </a:solidFill>
          <a:ln>
            <a:noFill/>
          </a:ln>
        </p:spPr>
        <p:txBody>
          <a:bodyPr lIns="180000" tIns="180000"/>
          <a:lstStyle>
            <a:lvl1pPr>
              <a:defRPr sz="1143" i="1">
                <a:solidFill>
                  <a:schemeClr val="tx1"/>
                </a:solidFill>
              </a:defRPr>
            </a:lvl1pPr>
          </a:lstStyle>
          <a:p>
            <a:r>
              <a:rPr lang="sv-SE" dirty="0"/>
              <a:t>Klicka på ikonen för att infoga bild.</a:t>
            </a:r>
          </a:p>
        </p:txBody>
      </p:sp>
      <p:sp>
        <p:nvSpPr>
          <p:cNvPr id="13" name="Platshållare för text 12"/>
          <p:cNvSpPr>
            <a:spLocks noGrp="1"/>
          </p:cNvSpPr>
          <p:nvPr>
            <p:ph type="body" sz="quarter" idx="13" hasCustomPrompt="1"/>
          </p:nvPr>
        </p:nvSpPr>
        <p:spPr>
          <a:xfrm>
            <a:off x="3581056" y="1440002"/>
            <a:ext cx="5040000" cy="4694989"/>
          </a:xfrm>
        </p:spPr>
        <p:txBody>
          <a:bodyPr/>
          <a:lstStyle/>
          <a:p>
            <a:pPr lvl="0"/>
            <a:r>
              <a:rPr lang="en-US" dirty="0"/>
              <a:t>Text text text text 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Rubrik 4"/>
          <p:cNvSpPr>
            <a:spLocks noGrp="1"/>
          </p:cNvSpPr>
          <p:nvPr>
            <p:ph type="title" hasCustomPrompt="1"/>
          </p:nvPr>
        </p:nvSpPr>
        <p:spPr/>
        <p:txBody>
          <a:bodyPr/>
          <a:lstStyle/>
          <a:p>
            <a:r>
              <a:rPr lang="sv-SE" dirty="0"/>
              <a:t>Rubrik rubrik rubrik</a:t>
            </a:r>
          </a:p>
        </p:txBody>
      </p:sp>
      <p:sp>
        <p:nvSpPr>
          <p:cNvPr id="2" name="textruta 1"/>
          <p:cNvSpPr txBox="1"/>
          <p:nvPr/>
        </p:nvSpPr>
        <p:spPr>
          <a:xfrm>
            <a:off x="6186907" y="3280932"/>
            <a:ext cx="184731" cy="326884"/>
          </a:xfrm>
          <a:prstGeom prst="rect">
            <a:avLst/>
          </a:prstGeom>
          <a:noFill/>
        </p:spPr>
        <p:txBody>
          <a:bodyPr wrap="none" rtlCol="0">
            <a:spAutoFit/>
          </a:bodyPr>
          <a:lstStyle/>
          <a:p>
            <a:endParaRPr lang="sv-SE" sz="1524" b="1"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561670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ld + text vänster">
    <p:spTree>
      <p:nvGrpSpPr>
        <p:cNvPr id="1" name=""/>
        <p:cNvGrpSpPr/>
        <p:nvPr/>
      </p:nvGrpSpPr>
      <p:grpSpPr>
        <a:xfrm>
          <a:off x="0" y="0"/>
          <a:ext cx="0" cy="0"/>
          <a:chOff x="0" y="0"/>
          <a:chExt cx="0" cy="0"/>
        </a:xfrm>
      </p:grpSpPr>
      <p:sp>
        <p:nvSpPr>
          <p:cNvPr id="5" name="Rubrik 4"/>
          <p:cNvSpPr>
            <a:spLocks noGrp="1"/>
          </p:cNvSpPr>
          <p:nvPr>
            <p:ph type="title" hasCustomPrompt="1"/>
          </p:nvPr>
        </p:nvSpPr>
        <p:spPr/>
        <p:txBody>
          <a:bodyPr/>
          <a:lstStyle/>
          <a:p>
            <a:r>
              <a:rPr lang="sv-SE" dirty="0"/>
              <a:t>Rubrik rubrik rubrik</a:t>
            </a:r>
          </a:p>
        </p:txBody>
      </p:sp>
      <p:sp>
        <p:nvSpPr>
          <p:cNvPr id="6" name="Platshållare för bild 9"/>
          <p:cNvSpPr>
            <a:spLocks noGrp="1"/>
          </p:cNvSpPr>
          <p:nvPr>
            <p:ph type="pic" sz="quarter" idx="12" hasCustomPrompt="1"/>
          </p:nvPr>
        </p:nvSpPr>
        <p:spPr>
          <a:xfrm>
            <a:off x="5888914" y="1368001"/>
            <a:ext cx="3060000" cy="4824000"/>
          </a:xfrm>
          <a:solidFill>
            <a:schemeClr val="bg1">
              <a:lumMod val="95000"/>
            </a:schemeClr>
          </a:solidFill>
          <a:ln>
            <a:noFill/>
          </a:ln>
        </p:spPr>
        <p:txBody>
          <a:bodyPr lIns="180000" tIns="180000"/>
          <a:lstStyle>
            <a:lvl1pPr>
              <a:defRPr sz="1143" i="1" baseline="0">
                <a:solidFill>
                  <a:schemeClr val="tx1"/>
                </a:solidFill>
              </a:defRPr>
            </a:lvl1pPr>
          </a:lstStyle>
          <a:p>
            <a:r>
              <a:rPr lang="sv-SE" dirty="0"/>
              <a:t>Klicka på ikonen för att infoga bild.</a:t>
            </a:r>
          </a:p>
        </p:txBody>
      </p:sp>
      <p:sp>
        <p:nvSpPr>
          <p:cNvPr id="7" name="Platshållare för text 12"/>
          <p:cNvSpPr>
            <a:spLocks noGrp="1"/>
          </p:cNvSpPr>
          <p:nvPr>
            <p:ph type="body" sz="quarter" idx="13" hasCustomPrompt="1"/>
          </p:nvPr>
        </p:nvSpPr>
        <p:spPr>
          <a:xfrm>
            <a:off x="522000" y="1440002"/>
            <a:ext cx="5040000" cy="4694400"/>
          </a:xfrm>
        </p:spPr>
        <p:txBody>
          <a:bodyPr/>
          <a:lstStyle/>
          <a:p>
            <a:pPr lvl="0"/>
            <a:r>
              <a:rPr lang="en-US" dirty="0"/>
              <a:t>Text </a:t>
            </a:r>
            <a:r>
              <a:rPr lang="en-US" dirty="0" err="1"/>
              <a:t>text</a:t>
            </a:r>
            <a:r>
              <a:rPr lang="en-US" dirty="0"/>
              <a:t> </a:t>
            </a:r>
            <a:r>
              <a:rPr lang="en-US" dirty="0" err="1"/>
              <a:t>text</a:t>
            </a:r>
            <a:r>
              <a:rPr lang="en-US" dirty="0"/>
              <a:t> </a:t>
            </a:r>
            <a:r>
              <a:rPr lang="en-US" dirty="0" err="1"/>
              <a:t>text</a:t>
            </a:r>
            <a:r>
              <a:rPr lang="en-US" dirty="0"/>
              <a:t> </a:t>
            </a:r>
            <a:r>
              <a:rPr lang="en-US" dirty="0" err="1"/>
              <a:t>text</a:t>
            </a:r>
            <a:endParaRPr lang="en-US" dirty="0"/>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48610328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ld + grafik höger">
    <p:spTree>
      <p:nvGrpSpPr>
        <p:cNvPr id="1" name=""/>
        <p:cNvGrpSpPr/>
        <p:nvPr/>
      </p:nvGrpSpPr>
      <p:grpSpPr>
        <a:xfrm>
          <a:off x="0" y="0"/>
          <a:ext cx="0" cy="0"/>
          <a:chOff x="0" y="0"/>
          <a:chExt cx="0" cy="0"/>
        </a:xfrm>
      </p:grpSpPr>
      <p:sp>
        <p:nvSpPr>
          <p:cNvPr id="5" name="Rubrik 4"/>
          <p:cNvSpPr>
            <a:spLocks noGrp="1"/>
          </p:cNvSpPr>
          <p:nvPr>
            <p:ph type="title" hasCustomPrompt="1"/>
          </p:nvPr>
        </p:nvSpPr>
        <p:spPr>
          <a:xfrm>
            <a:off x="522000" y="475704"/>
            <a:ext cx="6738950" cy="695069"/>
          </a:xfrm>
        </p:spPr>
        <p:txBody>
          <a:bodyPr/>
          <a:lstStyle/>
          <a:p>
            <a:r>
              <a:rPr lang="sv-SE" dirty="0"/>
              <a:t>Rubrik rubrik rubrik</a:t>
            </a:r>
          </a:p>
        </p:txBody>
      </p:sp>
      <p:sp>
        <p:nvSpPr>
          <p:cNvPr id="6" name="Platshållare för bild 9"/>
          <p:cNvSpPr>
            <a:spLocks noGrp="1"/>
          </p:cNvSpPr>
          <p:nvPr>
            <p:ph type="pic" sz="quarter" idx="12" hasCustomPrompt="1"/>
          </p:nvPr>
        </p:nvSpPr>
        <p:spPr>
          <a:xfrm>
            <a:off x="179389" y="1368001"/>
            <a:ext cx="3060000" cy="4824000"/>
          </a:xfrm>
          <a:solidFill>
            <a:schemeClr val="bg1">
              <a:lumMod val="95000"/>
            </a:schemeClr>
          </a:solidFill>
          <a:ln>
            <a:noFill/>
          </a:ln>
        </p:spPr>
        <p:txBody>
          <a:bodyPr lIns="180000" tIns="180000"/>
          <a:lstStyle>
            <a:lvl1pPr>
              <a:defRPr sz="1143" i="1">
                <a:solidFill>
                  <a:schemeClr val="tx1"/>
                </a:solidFill>
              </a:defRPr>
            </a:lvl1pPr>
          </a:lstStyle>
          <a:p>
            <a:r>
              <a:rPr lang="sv-SE" dirty="0"/>
              <a:t>Klicka på ikonen för att infoga bild.</a:t>
            </a:r>
          </a:p>
        </p:txBody>
      </p:sp>
      <p:sp>
        <p:nvSpPr>
          <p:cNvPr id="8" name="Platshållare för innehåll 7"/>
          <p:cNvSpPr>
            <a:spLocks noGrp="1"/>
          </p:cNvSpPr>
          <p:nvPr>
            <p:ph sz="quarter" idx="13" hasCustomPrompt="1"/>
          </p:nvPr>
        </p:nvSpPr>
        <p:spPr>
          <a:xfrm>
            <a:off x="3582001" y="1368001"/>
            <a:ext cx="5364000" cy="4824000"/>
          </a:xfrm>
          <a:solidFill>
            <a:schemeClr val="bg1">
              <a:lumMod val="95000"/>
            </a:schemeClr>
          </a:solidFill>
        </p:spPr>
        <p:txBody>
          <a:bodyPr lIns="180000" tIns="180000"/>
          <a:lstStyle>
            <a:lvl1pPr>
              <a:defRPr sz="1143"/>
            </a:lvl1pPr>
          </a:lstStyle>
          <a:p>
            <a:pPr lvl="0"/>
            <a:r>
              <a:rPr lang="sv-SE" dirty="0"/>
              <a:t>Klicka på en av ikonerna för att infoga bild, diagram, film etc.</a:t>
            </a:r>
          </a:p>
        </p:txBody>
      </p:sp>
    </p:spTree>
    <p:extLst>
      <p:ext uri="{BB962C8B-B14F-4D97-AF65-F5344CB8AC3E}">
        <p14:creationId xmlns:p14="http://schemas.microsoft.com/office/powerpoint/2010/main" val="374648450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a:t>Rubrik rubrik rubrik</a:t>
            </a:r>
          </a:p>
        </p:txBody>
      </p:sp>
      <p:sp>
        <p:nvSpPr>
          <p:cNvPr id="10" name="Platshållare för text 12"/>
          <p:cNvSpPr>
            <a:spLocks noGrp="1"/>
          </p:cNvSpPr>
          <p:nvPr>
            <p:ph type="body" sz="quarter" idx="13" hasCustomPrompt="1"/>
          </p:nvPr>
        </p:nvSpPr>
        <p:spPr>
          <a:xfrm>
            <a:off x="522001" y="1440002"/>
            <a:ext cx="8228598" cy="4694400"/>
          </a:xfrm>
        </p:spPr>
        <p:txBody>
          <a:bodyPr/>
          <a:lstStyle/>
          <a:p>
            <a:pPr lvl="0"/>
            <a:r>
              <a:rPr lang="en-US" dirty="0"/>
              <a:t>Text text text text 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82142519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ld + grafik vänster">
    <p:spTree>
      <p:nvGrpSpPr>
        <p:cNvPr id="1" name=""/>
        <p:cNvGrpSpPr/>
        <p:nvPr/>
      </p:nvGrpSpPr>
      <p:grpSpPr>
        <a:xfrm>
          <a:off x="0" y="0"/>
          <a:ext cx="0" cy="0"/>
          <a:chOff x="0" y="0"/>
          <a:chExt cx="0" cy="0"/>
        </a:xfrm>
      </p:grpSpPr>
      <p:sp>
        <p:nvSpPr>
          <p:cNvPr id="7" name="Platshållare för innehåll 7"/>
          <p:cNvSpPr>
            <a:spLocks noGrp="1"/>
          </p:cNvSpPr>
          <p:nvPr>
            <p:ph sz="quarter" idx="13" hasCustomPrompt="1"/>
          </p:nvPr>
        </p:nvSpPr>
        <p:spPr>
          <a:xfrm>
            <a:off x="179389" y="1368001"/>
            <a:ext cx="5364000" cy="4824000"/>
          </a:xfrm>
          <a:solidFill>
            <a:schemeClr val="bg1">
              <a:lumMod val="95000"/>
            </a:schemeClr>
          </a:solidFill>
        </p:spPr>
        <p:txBody>
          <a:bodyPr lIns="180000" tIns="180000"/>
          <a:lstStyle>
            <a:lvl1pPr>
              <a:defRPr sz="1143" i="1" baseline="0">
                <a:solidFill>
                  <a:schemeClr val="tx1"/>
                </a:solidFill>
              </a:defRPr>
            </a:lvl1pPr>
          </a:lstStyle>
          <a:p>
            <a:pPr lvl="0"/>
            <a:r>
              <a:rPr lang="sv-SE" dirty="0"/>
              <a:t>Klicka på en av ikonerna för att infoga bild, diagram, film etc.</a:t>
            </a:r>
          </a:p>
        </p:txBody>
      </p:sp>
      <p:sp>
        <p:nvSpPr>
          <p:cNvPr id="11" name="Platshållare för bild 9"/>
          <p:cNvSpPr>
            <a:spLocks noGrp="1"/>
          </p:cNvSpPr>
          <p:nvPr>
            <p:ph type="pic" sz="quarter" idx="12" hasCustomPrompt="1"/>
          </p:nvPr>
        </p:nvSpPr>
        <p:spPr>
          <a:xfrm>
            <a:off x="5889600" y="1368001"/>
            <a:ext cx="3060000" cy="4824000"/>
          </a:xfrm>
          <a:solidFill>
            <a:schemeClr val="bg1">
              <a:lumMod val="95000"/>
            </a:schemeClr>
          </a:solidFill>
          <a:ln>
            <a:noFill/>
          </a:ln>
        </p:spPr>
        <p:txBody>
          <a:bodyPr lIns="180000" tIns="180000"/>
          <a:lstStyle>
            <a:lvl1pPr>
              <a:defRPr sz="1143" i="1">
                <a:solidFill>
                  <a:schemeClr val="tx1"/>
                </a:solidFill>
              </a:defRPr>
            </a:lvl1pPr>
          </a:lstStyle>
          <a:p>
            <a:r>
              <a:rPr lang="sv-SE" dirty="0"/>
              <a:t>Klicka på ikonen för att infoga bild.</a:t>
            </a:r>
          </a:p>
        </p:txBody>
      </p:sp>
      <p:sp>
        <p:nvSpPr>
          <p:cNvPr id="12" name="Rubrik 4"/>
          <p:cNvSpPr>
            <a:spLocks noGrp="1"/>
          </p:cNvSpPr>
          <p:nvPr>
            <p:ph type="title" hasCustomPrompt="1"/>
          </p:nvPr>
        </p:nvSpPr>
        <p:spPr>
          <a:xfrm>
            <a:off x="522000" y="475704"/>
            <a:ext cx="6738950" cy="695069"/>
          </a:xfrm>
        </p:spPr>
        <p:txBody>
          <a:bodyPr/>
          <a:lstStyle/>
          <a:p>
            <a:r>
              <a:rPr lang="sv-SE" dirty="0"/>
              <a:t>Rubrik </a:t>
            </a:r>
            <a:r>
              <a:rPr lang="sv-SE" dirty="0" err="1"/>
              <a:t>rubrik</a:t>
            </a:r>
            <a:r>
              <a:rPr lang="sv-SE" dirty="0"/>
              <a:t> </a:t>
            </a:r>
            <a:r>
              <a:rPr lang="sv-SE" dirty="0" err="1"/>
              <a:t>rubrik</a:t>
            </a:r>
            <a:endParaRPr lang="sv-SE" dirty="0"/>
          </a:p>
        </p:txBody>
      </p:sp>
    </p:spTree>
    <p:extLst>
      <p:ext uri="{BB962C8B-B14F-4D97-AF65-F5344CB8AC3E}">
        <p14:creationId xmlns:p14="http://schemas.microsoft.com/office/powerpoint/2010/main" val="2361014581"/>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 grafik vänster">
    <p:spTree>
      <p:nvGrpSpPr>
        <p:cNvPr id="1" name=""/>
        <p:cNvGrpSpPr/>
        <p:nvPr/>
      </p:nvGrpSpPr>
      <p:grpSpPr>
        <a:xfrm>
          <a:off x="0" y="0"/>
          <a:ext cx="0" cy="0"/>
          <a:chOff x="0" y="0"/>
          <a:chExt cx="0" cy="0"/>
        </a:xfrm>
      </p:grpSpPr>
      <p:sp>
        <p:nvSpPr>
          <p:cNvPr id="10" name="Platshållare för text 8"/>
          <p:cNvSpPr>
            <a:spLocks noGrp="1"/>
          </p:cNvSpPr>
          <p:nvPr>
            <p:ph type="body" sz="quarter" idx="14" hasCustomPrompt="1"/>
          </p:nvPr>
        </p:nvSpPr>
        <p:spPr>
          <a:xfrm>
            <a:off x="5889600" y="1440002"/>
            <a:ext cx="2732400" cy="4694400"/>
          </a:xfrm>
        </p:spPr>
        <p:txBody>
          <a:bodyPr/>
          <a:lstStyle/>
          <a:p>
            <a:pPr lvl="0"/>
            <a:r>
              <a:rPr lang="en-US" dirty="0"/>
              <a:t>Text </a:t>
            </a:r>
            <a:r>
              <a:rPr lang="en-US" dirty="0" err="1"/>
              <a:t>text</a:t>
            </a:r>
            <a:r>
              <a:rPr lang="en-US" dirty="0"/>
              <a:t> </a:t>
            </a:r>
            <a:r>
              <a:rPr lang="en-US" dirty="0" err="1"/>
              <a:t>text</a:t>
            </a:r>
            <a:r>
              <a:rPr lang="en-US" dirty="0"/>
              <a:t> </a:t>
            </a:r>
            <a:r>
              <a:rPr lang="en-US" dirty="0" err="1"/>
              <a:t>text</a:t>
            </a:r>
            <a:r>
              <a:rPr lang="en-US" dirty="0"/>
              <a:t> </a:t>
            </a:r>
            <a:r>
              <a:rPr lang="en-US" dirty="0" err="1"/>
              <a:t>text</a:t>
            </a:r>
            <a:endParaRPr lang="en-US" dirty="0"/>
          </a:p>
          <a:p>
            <a:pPr lvl="1"/>
            <a:r>
              <a:rPr lang="sv-SE" dirty="0"/>
              <a:t>Nivå två</a:t>
            </a:r>
          </a:p>
          <a:p>
            <a:pPr lvl="2"/>
            <a:r>
              <a:rPr lang="sv-SE" dirty="0"/>
              <a:t>Nivå tre</a:t>
            </a:r>
          </a:p>
          <a:p>
            <a:pPr lvl="3"/>
            <a:r>
              <a:rPr lang="sv-SE" dirty="0"/>
              <a:t>Nivå fyra</a:t>
            </a:r>
          </a:p>
          <a:p>
            <a:pPr lvl="4"/>
            <a:r>
              <a:rPr lang="sv-SE" dirty="0"/>
              <a:t>Nivå fem</a:t>
            </a:r>
          </a:p>
        </p:txBody>
      </p:sp>
      <p:sp>
        <p:nvSpPr>
          <p:cNvPr id="11" name="Rubrik 4"/>
          <p:cNvSpPr>
            <a:spLocks noGrp="1"/>
          </p:cNvSpPr>
          <p:nvPr>
            <p:ph type="title" hasCustomPrompt="1"/>
          </p:nvPr>
        </p:nvSpPr>
        <p:spPr>
          <a:xfrm>
            <a:off x="522000" y="475704"/>
            <a:ext cx="6738950" cy="695069"/>
          </a:xfrm>
        </p:spPr>
        <p:txBody>
          <a:bodyPr/>
          <a:lstStyle>
            <a:lvl1pPr>
              <a:defRPr lang="sv-SE" sz="2667" b="1" i="0" u="none" strike="noStrike" baseline="0" smtClean="0"/>
            </a:lvl1pPr>
          </a:lstStyle>
          <a:p>
            <a:r>
              <a:rPr lang="sv-SE" sz="2667" b="1" i="0" u="none" strike="noStrike" baseline="0" dirty="0">
                <a:solidFill>
                  <a:srgbClr val="2C2C2C"/>
                </a:solidFill>
                <a:latin typeface="Arial"/>
              </a:rPr>
              <a:t>Rubrik </a:t>
            </a:r>
            <a:r>
              <a:rPr lang="sv-SE" sz="2667" b="1" i="0" u="none" strike="noStrike" baseline="0" dirty="0" err="1">
                <a:solidFill>
                  <a:srgbClr val="2C2C2C"/>
                </a:solidFill>
                <a:latin typeface="Arial"/>
              </a:rPr>
              <a:t>rubrik</a:t>
            </a:r>
            <a:r>
              <a:rPr lang="sv-SE" sz="2667" b="1" i="0" u="none" strike="noStrike" baseline="0" dirty="0">
                <a:solidFill>
                  <a:srgbClr val="2C2C2C"/>
                </a:solidFill>
                <a:latin typeface="Arial"/>
              </a:rPr>
              <a:t> </a:t>
            </a:r>
            <a:r>
              <a:rPr lang="sv-SE" sz="2667" b="1" i="0" u="none" strike="noStrike" baseline="0" dirty="0" err="1">
                <a:solidFill>
                  <a:srgbClr val="2C2C2C"/>
                </a:solidFill>
                <a:latin typeface="Arial"/>
              </a:rPr>
              <a:t>rubrik</a:t>
            </a:r>
            <a:endParaRPr lang="sv-SE" dirty="0"/>
          </a:p>
        </p:txBody>
      </p:sp>
      <p:sp>
        <p:nvSpPr>
          <p:cNvPr id="12" name="Platshållare för innehåll 7"/>
          <p:cNvSpPr>
            <a:spLocks noGrp="1"/>
          </p:cNvSpPr>
          <p:nvPr>
            <p:ph sz="quarter" idx="13" hasCustomPrompt="1"/>
          </p:nvPr>
        </p:nvSpPr>
        <p:spPr>
          <a:xfrm>
            <a:off x="179388" y="1368001"/>
            <a:ext cx="5364000" cy="4824000"/>
          </a:xfrm>
          <a:solidFill>
            <a:schemeClr val="bg1">
              <a:lumMod val="95000"/>
            </a:schemeClr>
          </a:solidFill>
        </p:spPr>
        <p:txBody>
          <a:bodyPr lIns="180000" tIns="180000"/>
          <a:lstStyle>
            <a:lvl1pPr>
              <a:defRPr sz="1143" i="1" baseline="0">
                <a:solidFill>
                  <a:schemeClr val="tx1"/>
                </a:solidFill>
              </a:defRPr>
            </a:lvl1pPr>
          </a:lstStyle>
          <a:p>
            <a:pPr lvl="0"/>
            <a:r>
              <a:rPr lang="sv-SE" dirty="0"/>
              <a:t>Klicka på en av ikonerna för att infoga bild, diagram, film etc.</a:t>
            </a:r>
          </a:p>
        </p:txBody>
      </p:sp>
    </p:spTree>
    <p:extLst>
      <p:ext uri="{BB962C8B-B14F-4D97-AF65-F5344CB8AC3E}">
        <p14:creationId xmlns:p14="http://schemas.microsoft.com/office/powerpoint/2010/main" val="627857742"/>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1" y="1368001"/>
            <a:ext cx="5364000" cy="4824000"/>
          </a:xfrm>
          <a:solidFill>
            <a:schemeClr val="bg1">
              <a:lumMod val="95000"/>
            </a:schemeClr>
          </a:solidFill>
        </p:spPr>
        <p:txBody>
          <a:bodyPr lIns="180000" tIns="180000"/>
          <a:lstStyle>
            <a:lvl1pPr>
              <a:defRPr sz="1143" i="1">
                <a:solidFill>
                  <a:schemeClr val="tx1"/>
                </a:solidFill>
              </a:defRPr>
            </a:lvl1pPr>
          </a:lstStyle>
          <a:p>
            <a:pPr lvl="0"/>
            <a:r>
              <a:rPr lang="sv-SE" dirty="0"/>
              <a:t>Klicka på en av ikonerna för att infoga bild, diagram, film etc.</a:t>
            </a:r>
          </a:p>
        </p:txBody>
      </p:sp>
      <p:sp>
        <p:nvSpPr>
          <p:cNvPr id="5" name="Rubrik 4"/>
          <p:cNvSpPr>
            <a:spLocks noGrp="1"/>
          </p:cNvSpPr>
          <p:nvPr>
            <p:ph type="title" hasCustomPrompt="1"/>
          </p:nvPr>
        </p:nvSpPr>
        <p:spPr/>
        <p:txBody>
          <a:bodyPr/>
          <a:lstStyle/>
          <a:p>
            <a:r>
              <a:rPr lang="sv-SE" dirty="0"/>
              <a:t>Rubrik rubrik rubrik</a:t>
            </a:r>
          </a:p>
        </p:txBody>
      </p:sp>
      <p:sp>
        <p:nvSpPr>
          <p:cNvPr id="13" name="Platshållare för text 8"/>
          <p:cNvSpPr>
            <a:spLocks noGrp="1"/>
          </p:cNvSpPr>
          <p:nvPr>
            <p:ph type="body" sz="quarter" idx="14" hasCustomPrompt="1"/>
          </p:nvPr>
        </p:nvSpPr>
        <p:spPr>
          <a:xfrm>
            <a:off x="522001" y="1440002"/>
            <a:ext cx="2732143" cy="4694400"/>
          </a:xfrm>
        </p:spPr>
        <p:txBody>
          <a:bodyPr/>
          <a:lstStyle/>
          <a:p>
            <a:pPr lvl="0"/>
            <a:r>
              <a:rPr lang="en-US" dirty="0"/>
              <a:t>Text </a:t>
            </a:r>
            <a:r>
              <a:rPr lang="en-US" dirty="0" err="1"/>
              <a:t>text</a:t>
            </a:r>
            <a:r>
              <a:rPr lang="en-US" dirty="0"/>
              <a:t> </a:t>
            </a:r>
            <a:r>
              <a:rPr lang="en-US" dirty="0" err="1"/>
              <a:t>text</a:t>
            </a:r>
            <a:r>
              <a:rPr lang="en-US" dirty="0"/>
              <a:t> </a:t>
            </a:r>
            <a:r>
              <a:rPr lang="en-US" dirty="0" err="1"/>
              <a:t>text</a:t>
            </a:r>
            <a:r>
              <a:rPr lang="en-US" dirty="0"/>
              <a:t> </a:t>
            </a:r>
            <a:r>
              <a:rPr lang="en-US" dirty="0" err="1"/>
              <a:t>text</a:t>
            </a:r>
            <a:endParaRPr lang="en-US" dirty="0"/>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860885458"/>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Rubrikbild">
    <p:spTree>
      <p:nvGrpSpPr>
        <p:cNvPr id="1" name=""/>
        <p:cNvGrpSpPr/>
        <p:nvPr/>
      </p:nvGrpSpPr>
      <p:grpSpPr>
        <a:xfrm>
          <a:off x="0" y="0"/>
          <a:ext cx="0" cy="0"/>
          <a:chOff x="0" y="0"/>
          <a:chExt cx="0" cy="0"/>
        </a:xfrm>
      </p:grpSpPr>
      <p:pic>
        <p:nvPicPr>
          <p:cNvPr id="9" name="Bildobjekt 8" descr="GBGstad-PPT-BKGR.jpg">
            <a:extLst>
              <a:ext uri="{FF2B5EF4-FFF2-40B4-BE49-F238E27FC236}">
                <a16:creationId xmlns:a16="http://schemas.microsoft.com/office/drawing/2014/main" id="{845BF0CD-078F-4660-BEC8-7DD2D33A32D9}"/>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flipH="1">
            <a:off x="359998" y="1144860"/>
            <a:ext cx="8408507" cy="5353142"/>
          </a:xfrm>
          <a:prstGeom prst="rect">
            <a:avLst/>
          </a:prstGeom>
        </p:spPr>
      </p:pic>
      <p:sp>
        <p:nvSpPr>
          <p:cNvPr id="2" name="Title 1"/>
          <p:cNvSpPr>
            <a:spLocks noGrp="1"/>
          </p:cNvSpPr>
          <p:nvPr>
            <p:ph type="ctrTitle"/>
          </p:nvPr>
        </p:nvSpPr>
        <p:spPr>
          <a:xfrm>
            <a:off x="812109" y="1738313"/>
            <a:ext cx="7541315"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812110" y="3277761"/>
            <a:ext cx="5704252"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812110" y="3718797"/>
            <a:ext cx="5704252"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dirty="0"/>
              <a:t>Eventuellt namn på föredragshållare</a:t>
            </a:r>
          </a:p>
        </p:txBody>
      </p:sp>
      <p:sp>
        <p:nvSpPr>
          <p:cNvPr id="12" name="textruta 11">
            <a:extLst>
              <a:ext uri="{FF2B5EF4-FFF2-40B4-BE49-F238E27FC236}">
                <a16:creationId xmlns:a16="http://schemas.microsoft.com/office/drawing/2014/main" id="{647DE4A7-0441-4412-B638-1EF142FA53A7}"/>
              </a:ext>
            </a:extLst>
          </p:cNvPr>
          <p:cNvSpPr txBox="1"/>
          <p:nvPr/>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pic>
        <p:nvPicPr>
          <p:cNvPr id="8" name="Bildobjekt 7" descr="Logo" title="Logo">
            <a:extLst>
              <a:ext uri="{FF2B5EF4-FFF2-40B4-BE49-F238E27FC236}">
                <a16:creationId xmlns:a16="http://schemas.microsoft.com/office/drawing/2014/main" id="{637AC6A1-93A6-440F-B595-3FDDD893544A}"/>
              </a:ext>
            </a:extLst>
          </p:cNvPr>
          <p:cNvPicPr>
            <a:picLocks noChangeAspect="1"/>
          </p:cNvPicPr>
          <p:nvPr/>
        </p:nvPicPr>
        <p:blipFill>
          <a:blip r:embed="rId3"/>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35782064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792000" y="1736725"/>
            <a:ext cx="75519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2142077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360000" y="1736728"/>
            <a:ext cx="395856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825734" y="1736728"/>
            <a:ext cx="395827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491009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365761" y="1588563"/>
            <a:ext cx="395856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365761" y="2281031"/>
            <a:ext cx="395856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824000" y="1591385"/>
            <a:ext cx="396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4824000" y="2281035"/>
            <a:ext cx="396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8565752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629094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5220000" y="1736728"/>
            <a:ext cx="3564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E035ECBB-3AD1-4BD8-A68D-6D8280C92C17}"/>
              </a:ext>
            </a:extLst>
          </p:cNvPr>
          <p:cNvSpPr>
            <a:spLocks noGrp="1"/>
          </p:cNvSpPr>
          <p:nvPr>
            <p:ph sz="half" idx="10"/>
          </p:nvPr>
        </p:nvSpPr>
        <p:spPr>
          <a:xfrm>
            <a:off x="360000" y="1736728"/>
            <a:ext cx="43020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631021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31"/>
            <a:ext cx="3564000" cy="4197497"/>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5BD080CD-995E-421E-B8CD-90E9BFA77E4C}"/>
              </a:ext>
            </a:extLst>
          </p:cNvPr>
          <p:cNvSpPr>
            <a:spLocks noGrp="1"/>
          </p:cNvSpPr>
          <p:nvPr>
            <p:ph sz="half" idx="10"/>
          </p:nvPr>
        </p:nvSpPr>
        <p:spPr>
          <a:xfrm>
            <a:off x="4489200" y="1736728"/>
            <a:ext cx="43020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2234191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9" y="1368001"/>
            <a:ext cx="8763480" cy="4824000"/>
          </a:xfrm>
          <a:solidFill>
            <a:schemeClr val="bg1">
              <a:lumMod val="95000"/>
            </a:schemeClr>
          </a:solidFill>
        </p:spPr>
        <p:txBody>
          <a:bodyPr lIns="180000" tIns="180000"/>
          <a:lstStyle>
            <a:lvl1pPr marL="171418" marR="0" indent="-171418" algn="l" defTabSz="435405" rtl="0" eaLnBrk="1" fontAlgn="auto" latinLnBrk="0" hangingPunct="1">
              <a:lnSpc>
                <a:spcPct val="100000"/>
              </a:lnSpc>
              <a:spcBef>
                <a:spcPts val="0"/>
              </a:spcBef>
              <a:spcAft>
                <a:spcPts val="1429"/>
              </a:spcAft>
              <a:buClrTx/>
              <a:buSzTx/>
              <a:buFont typeface="Arial"/>
              <a:buChar char="•"/>
              <a:tabLst/>
              <a:defRPr sz="1143" i="1">
                <a:solidFill>
                  <a:schemeClr val="tx1"/>
                </a:solidFill>
              </a:defRPr>
            </a:lvl1pPr>
          </a:lstStyle>
          <a:p>
            <a:r>
              <a:rPr lang="sv-SE" dirty="0"/>
              <a:t>Klicka på ikonen för att infoga bild.</a:t>
            </a:r>
          </a:p>
        </p:txBody>
      </p:sp>
      <p:sp>
        <p:nvSpPr>
          <p:cNvPr id="9" name="Rubrik 8"/>
          <p:cNvSpPr>
            <a:spLocks noGrp="1"/>
          </p:cNvSpPr>
          <p:nvPr>
            <p:ph type="title" hasCustomPrompt="1"/>
          </p:nvPr>
        </p:nvSpPr>
        <p:spPr/>
        <p:txBody>
          <a:bodyPr/>
          <a:lstStyle/>
          <a:p>
            <a:r>
              <a:rPr lang="sv-SE" dirty="0"/>
              <a:t>Rubrik rubrik rubrik</a:t>
            </a:r>
          </a:p>
        </p:txBody>
      </p:sp>
    </p:spTree>
    <p:extLst>
      <p:ext uri="{BB962C8B-B14F-4D97-AF65-F5344CB8AC3E}">
        <p14:creationId xmlns:p14="http://schemas.microsoft.com/office/powerpoint/2010/main" val="2945978090"/>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360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3222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3222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6084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6084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Tree>
    <p:extLst>
      <p:ext uri="{BB962C8B-B14F-4D97-AF65-F5344CB8AC3E}">
        <p14:creationId xmlns:p14="http://schemas.microsoft.com/office/powerpoint/2010/main" val="348144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499789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146631" y="2404809"/>
            <a:ext cx="6850742"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207015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4974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73517C6-D6A3-4EB3-BAD9-8E9F74B655B2}"/>
              </a:ext>
            </a:extLst>
          </p:cNvPr>
          <p:cNvSpPr txBox="1">
            <a:spLocks/>
          </p:cNvSpPr>
          <p:nvPr/>
        </p:nvSpPr>
        <p:spPr>
          <a:xfrm>
            <a:off x="8343900" y="6379949"/>
            <a:ext cx="440100" cy="144676"/>
          </a:xfrm>
          <a:prstGeom prst="rect">
            <a:avLst/>
          </a:prstGeom>
        </p:spPr>
        <p:txBody>
          <a:bodyPr vert="horz" lIns="0" tIns="0" rIns="0" bIns="0" rtlCol="0" anchor="ctr"/>
          <a:lstStyle>
            <a:defPPr>
              <a:defRPr lang="en-US"/>
            </a:defPPr>
            <a:lvl1pPr marL="0" algn="l" defTabSz="457200" rtl="0" eaLnBrk="1" latinLnBrk="0" hangingPunct="1">
              <a:defRPr lang="sv-SE" sz="8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999A75-0551-4B09-A151-24523DDA83A0}" type="slidenum">
              <a:rPr lang="sv-SE" sz="1050" smtClean="0"/>
              <a:pPr algn="r"/>
              <a:t>‹#›</a:t>
            </a:fld>
            <a:endParaRPr lang="sv-SE" sz="1050" dirty="0"/>
          </a:p>
        </p:txBody>
      </p:sp>
    </p:spTree>
    <p:extLst>
      <p:ext uri="{BB962C8B-B14F-4D97-AF65-F5344CB8AC3E}">
        <p14:creationId xmlns:p14="http://schemas.microsoft.com/office/powerpoint/2010/main" val="3910994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360000" y="360000"/>
            <a:ext cx="8432285" cy="5526452"/>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hasCustomPrompt="1"/>
          </p:nvPr>
        </p:nvSpPr>
        <p:spPr>
          <a:xfrm>
            <a:off x="1409700" y="1973603"/>
            <a:ext cx="6362730" cy="885112"/>
          </a:xfrm>
          <a:prstGeom prst="rect">
            <a:avLst/>
          </a:prstGeom>
        </p:spPr>
        <p:txBody>
          <a:bodyPr anchor="ctr" anchorCtr="0">
            <a:noAutofit/>
          </a:bodyPr>
          <a:lstStyle>
            <a:lvl1pPr algn="ctr">
              <a:lnSpc>
                <a:spcPct val="90000"/>
              </a:lnSpc>
              <a:defRPr sz="4000">
                <a:solidFill>
                  <a:schemeClr val="bg1"/>
                </a:solidFill>
              </a:defRPr>
            </a:lvl1pPr>
          </a:lstStyle>
          <a:p>
            <a:r>
              <a:rPr lang="sv-SE" dirty="0"/>
              <a:t>Klicka här för att ändra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3AF72ABB-DE93-48B4-BD27-5BEC10C758AD}"/>
              </a:ext>
            </a:extLst>
          </p:cNvPr>
          <p:cNvPicPr>
            <a:picLocks noChangeAspect="1"/>
          </p:cNvPicPr>
          <p:nvPr/>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23519693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Avsnittsrubrik">
    <p:spTree>
      <p:nvGrpSpPr>
        <p:cNvPr id="1" name=""/>
        <p:cNvGrpSpPr/>
        <p:nvPr/>
      </p:nvGrpSpPr>
      <p:grpSpPr>
        <a:xfrm>
          <a:off x="0" y="0"/>
          <a:ext cx="0" cy="0"/>
          <a:chOff x="0" y="0"/>
          <a:chExt cx="0" cy="0"/>
        </a:xfrm>
      </p:grpSpPr>
      <p:pic>
        <p:nvPicPr>
          <p:cNvPr id="8" name="Bildobjekt 7" descr="GBGstad-PPT-BKGR.jpg">
            <a:extLst>
              <a:ext uri="{FF2B5EF4-FFF2-40B4-BE49-F238E27FC236}">
                <a16:creationId xmlns:a16="http://schemas.microsoft.com/office/drawing/2014/main" id="{78D8EB6A-8F73-4C07-A4E7-E3687E8AEFE5}"/>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flipH="1">
            <a:off x="360000" y="341339"/>
            <a:ext cx="8408508" cy="5526452"/>
          </a:xfrm>
          <a:prstGeom prst="rect">
            <a:avLst/>
          </a:prstGeom>
        </p:spPr>
      </p:pic>
      <p:sp>
        <p:nvSpPr>
          <p:cNvPr id="2" name="Title 1"/>
          <p:cNvSpPr>
            <a:spLocks noGrp="1"/>
          </p:cNvSpPr>
          <p:nvPr>
            <p:ph type="ctrTitle"/>
          </p:nvPr>
        </p:nvSpPr>
        <p:spPr>
          <a:xfrm>
            <a:off x="1146631" y="2404808"/>
            <a:ext cx="6850742" cy="1349829"/>
          </a:xfrm>
          <a:prstGeom prst="rect">
            <a:avLst/>
          </a:prstGeom>
        </p:spPr>
        <p:txBody>
          <a:bodyPr anchor="ctr" anchorCtr="0">
            <a:noAutofit/>
          </a:bodyPr>
          <a:lstStyle>
            <a:lvl1pPr algn="ctr">
              <a:lnSpc>
                <a:spcPct val="90000"/>
              </a:lnSpc>
              <a:defRPr sz="4500" baseline="0">
                <a:solidFill>
                  <a:schemeClr val="tx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26C13080-EE61-4752-AF76-A4F88152AD21}"/>
              </a:ext>
            </a:extLst>
          </p:cNvPr>
          <p:cNvSpPr txBox="1"/>
          <p:nvPr/>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10" name="Bildobjekt 9" descr="Logo" title="Logo">
            <a:extLst>
              <a:ext uri="{FF2B5EF4-FFF2-40B4-BE49-F238E27FC236}">
                <a16:creationId xmlns:a16="http://schemas.microsoft.com/office/drawing/2014/main" id="{92D890B9-13EE-4D91-9C80-F4A0F46AD9CC}"/>
              </a:ext>
            </a:extLst>
          </p:cNvPr>
          <p:cNvPicPr>
            <a:picLocks noChangeAspect="1"/>
          </p:cNvPicPr>
          <p:nvPr/>
        </p:nvPicPr>
        <p:blipFill>
          <a:blip r:embed="rId3"/>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14258932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Avslutsbild">
    <p:spTree>
      <p:nvGrpSpPr>
        <p:cNvPr id="1" name=""/>
        <p:cNvGrpSpPr/>
        <p:nvPr/>
      </p:nvGrpSpPr>
      <p:grpSpPr>
        <a:xfrm>
          <a:off x="0" y="0"/>
          <a:ext cx="0" cy="0"/>
          <a:chOff x="0" y="0"/>
          <a:chExt cx="0" cy="0"/>
        </a:xfrm>
      </p:grpSpPr>
      <p:pic>
        <p:nvPicPr>
          <p:cNvPr id="7" name="Bildobjekt 6" descr="GBGstad-PPT-BKGR.jpg">
            <a:extLst>
              <a:ext uri="{FF2B5EF4-FFF2-40B4-BE49-F238E27FC236}">
                <a16:creationId xmlns:a16="http://schemas.microsoft.com/office/drawing/2014/main" id="{98E04F8F-CE83-4EA3-A241-421D9112EB08}"/>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flipH="1">
            <a:off x="359998" y="1144860"/>
            <a:ext cx="8408507" cy="5353142"/>
          </a:xfrm>
          <a:prstGeom prst="rect">
            <a:avLst/>
          </a:prstGeom>
        </p:spPr>
      </p:pic>
      <p:sp>
        <p:nvSpPr>
          <p:cNvPr id="9" name="Platshållare för text 4">
            <a:extLst>
              <a:ext uri="{FF2B5EF4-FFF2-40B4-BE49-F238E27FC236}">
                <a16:creationId xmlns:a16="http://schemas.microsoft.com/office/drawing/2014/main" id="{527D8E7C-BB63-4107-AE9F-73C9EC9FEA90}"/>
              </a:ext>
            </a:extLst>
          </p:cNvPr>
          <p:cNvSpPr>
            <a:spLocks noGrp="1"/>
          </p:cNvSpPr>
          <p:nvPr>
            <p:ph type="body" sz="quarter" idx="11" hasCustomPrompt="1"/>
          </p:nvPr>
        </p:nvSpPr>
        <p:spPr>
          <a:xfrm>
            <a:off x="1420650" y="2830623"/>
            <a:ext cx="6294600" cy="2370028"/>
          </a:xfrm>
        </p:spPr>
        <p:txBody>
          <a:bodyPr numCol="2" spcCol="180000">
            <a:noAutofit/>
          </a:bodyPr>
          <a:lstStyle>
            <a:lvl1pPr marL="0" indent="0">
              <a:lnSpc>
                <a:spcPct val="110000"/>
              </a:lnSpc>
              <a:spcBef>
                <a:spcPts val="0"/>
              </a:spcBef>
              <a:buNone/>
              <a:defRPr sz="1600" b="1" kern="0" baseline="0">
                <a:solidFill>
                  <a:schemeClr val="tx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12" name="textruta 11">
            <a:extLst>
              <a:ext uri="{FF2B5EF4-FFF2-40B4-BE49-F238E27FC236}">
                <a16:creationId xmlns:a16="http://schemas.microsoft.com/office/drawing/2014/main" id="{647DE4A7-0441-4412-B638-1EF142FA53A7}"/>
              </a:ext>
            </a:extLst>
          </p:cNvPr>
          <p:cNvSpPr txBox="1"/>
          <p:nvPr/>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sp>
        <p:nvSpPr>
          <p:cNvPr id="2" name="textruta 1">
            <a:extLst>
              <a:ext uri="{FF2B5EF4-FFF2-40B4-BE49-F238E27FC236}">
                <a16:creationId xmlns:a16="http://schemas.microsoft.com/office/drawing/2014/main" id="{DB19EC1B-923F-4489-8A9E-C185B834DC9A}"/>
              </a:ext>
            </a:extLst>
          </p:cNvPr>
          <p:cNvSpPr txBox="1"/>
          <p:nvPr/>
        </p:nvSpPr>
        <p:spPr>
          <a:xfrm>
            <a:off x="1420650" y="2405064"/>
            <a:ext cx="3456150"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solidFill>
                  <a:schemeClr val="tx1"/>
                </a:solidFill>
              </a:rPr>
              <a:t>Kontakt</a:t>
            </a:r>
          </a:p>
        </p:txBody>
      </p:sp>
      <p:pic>
        <p:nvPicPr>
          <p:cNvPr id="8" name="Bildobjekt 7" descr="Logo" title="Logo">
            <a:extLst>
              <a:ext uri="{FF2B5EF4-FFF2-40B4-BE49-F238E27FC236}">
                <a16:creationId xmlns:a16="http://schemas.microsoft.com/office/drawing/2014/main" id="{76BBA63B-3BC2-4AE2-A819-07AC6FD7E76C}"/>
              </a:ext>
            </a:extLst>
          </p:cNvPr>
          <p:cNvPicPr>
            <a:picLocks noChangeAspect="1"/>
          </p:cNvPicPr>
          <p:nvPr/>
        </p:nvPicPr>
        <p:blipFill>
          <a:blip r:embed="rId3"/>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33956689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Logotyp">
    <p:spTree>
      <p:nvGrpSpPr>
        <p:cNvPr id="1" name=""/>
        <p:cNvGrpSpPr/>
        <p:nvPr/>
      </p:nvGrpSpPr>
      <p:grpSpPr>
        <a:xfrm>
          <a:off x="0" y="0"/>
          <a:ext cx="0" cy="0"/>
          <a:chOff x="0" y="0"/>
          <a:chExt cx="0" cy="0"/>
        </a:xfrm>
      </p:grpSpPr>
      <p:pic>
        <p:nvPicPr>
          <p:cNvPr id="4" name="Bildobjekt 3" descr="Logo" title="Logo">
            <a:extLst>
              <a:ext uri="{FF2B5EF4-FFF2-40B4-BE49-F238E27FC236}">
                <a16:creationId xmlns:a16="http://schemas.microsoft.com/office/drawing/2014/main" id="{97335437-7608-4080-8D62-8EE78291AA42}"/>
              </a:ext>
            </a:extLst>
          </p:cNvPr>
          <p:cNvPicPr>
            <a:picLocks noChangeAspect="1"/>
          </p:cNvPicPr>
          <p:nvPr/>
        </p:nvPicPr>
        <p:blipFill>
          <a:blip r:embed="rId2"/>
          <a:stretch>
            <a:fillRect/>
          </a:stretch>
        </p:blipFill>
        <p:spPr>
          <a:xfrm>
            <a:off x="3891862" y="2345323"/>
            <a:ext cx="1365622" cy="2164268"/>
          </a:xfrm>
          <a:prstGeom prst="rect">
            <a:avLst/>
          </a:prstGeom>
        </p:spPr>
      </p:pic>
    </p:spTree>
    <p:extLst>
      <p:ext uri="{BB962C8B-B14F-4D97-AF65-F5344CB8AC3E}">
        <p14:creationId xmlns:p14="http://schemas.microsoft.com/office/powerpoint/2010/main" val="27744005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Kapitelsida">
    <p:spTree>
      <p:nvGrpSpPr>
        <p:cNvPr id="1" name=""/>
        <p:cNvGrpSpPr/>
        <p:nvPr/>
      </p:nvGrpSpPr>
      <p:grpSpPr>
        <a:xfrm>
          <a:off x="0" y="0"/>
          <a:ext cx="0" cy="0"/>
          <a:chOff x="0" y="0"/>
          <a:chExt cx="0" cy="0"/>
        </a:xfrm>
      </p:grpSpPr>
      <p:sp>
        <p:nvSpPr>
          <p:cNvPr id="10" name="Rubrik 4"/>
          <p:cNvSpPr>
            <a:spLocks noGrp="1"/>
          </p:cNvSpPr>
          <p:nvPr>
            <p:ph type="title" hasCustomPrompt="1"/>
          </p:nvPr>
        </p:nvSpPr>
        <p:spPr>
          <a:xfrm>
            <a:off x="2980338" y="2405250"/>
            <a:ext cx="5486252" cy="985562"/>
          </a:xfrm>
        </p:spPr>
        <p:txBody>
          <a:bodyPr wrap="square" anchor="b">
            <a:noAutofit/>
          </a:bodyPr>
          <a:lstStyle>
            <a:lvl1pPr>
              <a:lnSpc>
                <a:spcPct val="100000"/>
              </a:lnSpc>
              <a:defRPr sz="4762">
                <a:solidFill>
                  <a:srgbClr val="2C2C2C"/>
                </a:solidFill>
              </a:defRPr>
            </a:lvl1pPr>
          </a:lstStyle>
          <a:p>
            <a:r>
              <a:rPr lang="sv-SE" dirty="0"/>
              <a:t>Rubrik</a:t>
            </a:r>
          </a:p>
        </p:txBody>
      </p:sp>
      <p:sp>
        <p:nvSpPr>
          <p:cNvPr id="11" name="Platshållare för text 11"/>
          <p:cNvSpPr>
            <a:spLocks noGrp="1"/>
          </p:cNvSpPr>
          <p:nvPr>
            <p:ph type="body" sz="quarter" idx="14" hasCustomPrompt="1"/>
          </p:nvPr>
        </p:nvSpPr>
        <p:spPr>
          <a:xfrm>
            <a:off x="2999516" y="3563638"/>
            <a:ext cx="5475621" cy="293157"/>
          </a:xfrm>
        </p:spPr>
        <p:txBody>
          <a:bodyPr wrap="square">
            <a:spAutoFit/>
          </a:bodyPr>
          <a:lstStyle>
            <a:lvl1pPr marL="0" indent="0">
              <a:spcAft>
                <a:spcPts val="0"/>
              </a:spcAft>
              <a:buNone/>
              <a:defRPr sz="1905">
                <a:solidFill>
                  <a:srgbClr val="2C2C2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Eventuell underrubrik</a:t>
            </a:r>
          </a:p>
        </p:txBody>
      </p:sp>
    </p:spTree>
    <p:extLst>
      <p:ext uri="{BB962C8B-B14F-4D97-AF65-F5344CB8AC3E}">
        <p14:creationId xmlns:p14="http://schemas.microsoft.com/office/powerpoint/2010/main" val="99663922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9" y="1368001"/>
            <a:ext cx="8763480" cy="4824000"/>
          </a:xfrm>
          <a:solidFill>
            <a:schemeClr val="bg1">
              <a:lumMod val="95000"/>
            </a:schemeClr>
          </a:solidFill>
        </p:spPr>
        <p:txBody>
          <a:bodyPr lIns="180000" tIns="180000"/>
          <a:lstStyle>
            <a:lvl1pPr marL="171418" marR="0" indent="-171418" algn="l" defTabSz="435405" rtl="0" eaLnBrk="1" fontAlgn="auto" latinLnBrk="0" hangingPunct="1">
              <a:lnSpc>
                <a:spcPct val="100000"/>
              </a:lnSpc>
              <a:spcBef>
                <a:spcPts val="0"/>
              </a:spcBef>
              <a:spcAft>
                <a:spcPts val="1429"/>
              </a:spcAft>
              <a:buClrTx/>
              <a:buSzTx/>
              <a:buFont typeface="Arial"/>
              <a:buChar char="•"/>
              <a:tabLst/>
              <a:defRPr sz="1143" i="1">
                <a:solidFill>
                  <a:schemeClr val="tx1"/>
                </a:solidFill>
              </a:defRPr>
            </a:lvl1pPr>
          </a:lstStyle>
          <a:p>
            <a:r>
              <a:rPr lang="sv-SE" dirty="0"/>
              <a:t>Klicka på ikonen för att infoga bild.</a:t>
            </a:r>
          </a:p>
        </p:txBody>
      </p:sp>
      <p:sp>
        <p:nvSpPr>
          <p:cNvPr id="9" name="Rubrik 8"/>
          <p:cNvSpPr>
            <a:spLocks noGrp="1"/>
          </p:cNvSpPr>
          <p:nvPr>
            <p:ph type="title" hasCustomPrompt="1"/>
          </p:nvPr>
        </p:nvSpPr>
        <p:spPr/>
        <p:txBody>
          <a:bodyPr/>
          <a:lstStyle/>
          <a:p>
            <a:r>
              <a:rPr lang="sv-SE" dirty="0"/>
              <a:t>Rubrik rubrik rubrik</a:t>
            </a:r>
          </a:p>
        </p:txBody>
      </p:sp>
      <p:sp>
        <p:nvSpPr>
          <p:cNvPr id="10" name="Platshållare för text 4"/>
          <p:cNvSpPr>
            <a:spLocks noGrp="1"/>
          </p:cNvSpPr>
          <p:nvPr>
            <p:ph type="body" sz="quarter" idx="16" hasCustomPrompt="1"/>
          </p:nvPr>
        </p:nvSpPr>
        <p:spPr>
          <a:xfrm>
            <a:off x="4859595" y="2507994"/>
            <a:ext cx="3583859" cy="2757487"/>
          </a:xfrm>
        </p:spPr>
        <p:txBody>
          <a:bodyPr/>
          <a:lstStyle>
            <a:lvl1pPr>
              <a:defRPr b="1"/>
            </a:lvl1pPr>
            <a:lvl2pPr>
              <a:defRPr b="1"/>
            </a:lvl2pPr>
            <a:lvl3pPr>
              <a:defRPr b="1"/>
            </a:lvl3pPr>
            <a:lvl4pPr>
              <a:defRPr b="1"/>
            </a:lvl4pPr>
            <a:lvl5pPr>
              <a:defRPr b="1"/>
            </a:lvl5pPr>
          </a:lstStyle>
          <a:p>
            <a:pPr lvl="0"/>
            <a:r>
              <a:rPr lang="en-US" dirty="0"/>
              <a:t>Text text text text 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034881224"/>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1" y="1368001"/>
            <a:ext cx="5364000" cy="4824000"/>
          </a:xfrm>
          <a:solidFill>
            <a:schemeClr val="bg1">
              <a:lumMod val="95000"/>
            </a:schemeClr>
          </a:solidFill>
        </p:spPr>
        <p:txBody>
          <a:bodyPr lIns="180000" tIns="180000"/>
          <a:lstStyle>
            <a:lvl1pPr>
              <a:defRPr sz="1143" i="1">
                <a:solidFill>
                  <a:schemeClr val="tx1"/>
                </a:solidFill>
              </a:defRPr>
            </a:lvl1pPr>
          </a:lstStyle>
          <a:p>
            <a:pPr lvl="0"/>
            <a:r>
              <a:rPr lang="sv-SE" dirty="0"/>
              <a:t>Klicka på en av ikonerna för att infoga bild, diagram, film etc.</a:t>
            </a:r>
          </a:p>
        </p:txBody>
      </p:sp>
      <p:sp>
        <p:nvSpPr>
          <p:cNvPr id="5" name="Rubrik 4"/>
          <p:cNvSpPr>
            <a:spLocks noGrp="1"/>
          </p:cNvSpPr>
          <p:nvPr>
            <p:ph type="title" hasCustomPrompt="1"/>
          </p:nvPr>
        </p:nvSpPr>
        <p:spPr/>
        <p:txBody>
          <a:bodyPr/>
          <a:lstStyle/>
          <a:p>
            <a:r>
              <a:rPr lang="sv-SE" dirty="0"/>
              <a:t>Rubrik rubrik rubrik</a:t>
            </a:r>
          </a:p>
        </p:txBody>
      </p:sp>
      <p:sp>
        <p:nvSpPr>
          <p:cNvPr id="13" name="Platshållare för text 8"/>
          <p:cNvSpPr>
            <a:spLocks noGrp="1"/>
          </p:cNvSpPr>
          <p:nvPr>
            <p:ph type="body" sz="quarter" idx="14" hasCustomPrompt="1"/>
          </p:nvPr>
        </p:nvSpPr>
        <p:spPr>
          <a:xfrm>
            <a:off x="522001" y="1440002"/>
            <a:ext cx="2732143" cy="4694400"/>
          </a:xfrm>
        </p:spPr>
        <p:txBody>
          <a:bodyPr/>
          <a:lstStyle/>
          <a:p>
            <a:pPr lvl="0"/>
            <a:r>
              <a:rPr lang="en-US" dirty="0"/>
              <a:t>Text </a:t>
            </a:r>
            <a:r>
              <a:rPr lang="en-US" dirty="0" err="1"/>
              <a:t>text</a:t>
            </a:r>
            <a:r>
              <a:rPr lang="en-US" dirty="0"/>
              <a:t> </a:t>
            </a:r>
            <a:r>
              <a:rPr lang="en-US" dirty="0" err="1"/>
              <a:t>text</a:t>
            </a:r>
            <a:r>
              <a:rPr lang="en-US" dirty="0"/>
              <a:t> </a:t>
            </a:r>
            <a:r>
              <a:rPr lang="en-US" dirty="0" err="1"/>
              <a:t>text</a:t>
            </a:r>
            <a:r>
              <a:rPr lang="en-US" dirty="0"/>
              <a:t> </a:t>
            </a:r>
            <a:r>
              <a:rPr lang="en-US" dirty="0" err="1"/>
              <a:t>text</a:t>
            </a:r>
            <a:endParaRPr lang="en-US" dirty="0"/>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034468942"/>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a:t>Rubrik rubrik rubrik</a:t>
            </a:r>
          </a:p>
        </p:txBody>
      </p:sp>
      <p:sp>
        <p:nvSpPr>
          <p:cNvPr id="10" name="Platshållare för text 12"/>
          <p:cNvSpPr>
            <a:spLocks noGrp="1"/>
          </p:cNvSpPr>
          <p:nvPr>
            <p:ph type="body" sz="quarter" idx="13" hasCustomPrompt="1"/>
          </p:nvPr>
        </p:nvSpPr>
        <p:spPr>
          <a:xfrm>
            <a:off x="522001" y="1440002"/>
            <a:ext cx="8228598" cy="4694400"/>
          </a:xfrm>
        </p:spPr>
        <p:txBody>
          <a:bodyPr/>
          <a:lstStyle/>
          <a:p>
            <a:pPr lvl="0"/>
            <a:r>
              <a:rPr lang="en-US" dirty="0"/>
              <a:t>Text text text text 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86681998"/>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Bild + text vänster">
    <p:spTree>
      <p:nvGrpSpPr>
        <p:cNvPr id="1" name=""/>
        <p:cNvGrpSpPr/>
        <p:nvPr/>
      </p:nvGrpSpPr>
      <p:grpSpPr>
        <a:xfrm>
          <a:off x="0" y="0"/>
          <a:ext cx="0" cy="0"/>
          <a:chOff x="0" y="0"/>
          <a:chExt cx="0" cy="0"/>
        </a:xfrm>
      </p:grpSpPr>
      <p:sp>
        <p:nvSpPr>
          <p:cNvPr id="5" name="Rubrik 4"/>
          <p:cNvSpPr>
            <a:spLocks noGrp="1"/>
          </p:cNvSpPr>
          <p:nvPr>
            <p:ph type="title" hasCustomPrompt="1"/>
          </p:nvPr>
        </p:nvSpPr>
        <p:spPr/>
        <p:txBody>
          <a:bodyPr/>
          <a:lstStyle/>
          <a:p>
            <a:r>
              <a:rPr lang="sv-SE" dirty="0"/>
              <a:t>Rubrik rubrik rubrik</a:t>
            </a:r>
          </a:p>
        </p:txBody>
      </p:sp>
      <p:sp>
        <p:nvSpPr>
          <p:cNvPr id="6" name="Platshållare för bild 9"/>
          <p:cNvSpPr>
            <a:spLocks noGrp="1"/>
          </p:cNvSpPr>
          <p:nvPr>
            <p:ph type="pic" sz="quarter" idx="12" hasCustomPrompt="1"/>
          </p:nvPr>
        </p:nvSpPr>
        <p:spPr>
          <a:xfrm>
            <a:off x="5888914" y="1368001"/>
            <a:ext cx="3060000" cy="4824000"/>
          </a:xfrm>
          <a:solidFill>
            <a:schemeClr val="bg1">
              <a:lumMod val="95000"/>
            </a:schemeClr>
          </a:solidFill>
          <a:ln>
            <a:noFill/>
          </a:ln>
        </p:spPr>
        <p:txBody>
          <a:bodyPr lIns="180000" tIns="180000"/>
          <a:lstStyle>
            <a:lvl1pPr>
              <a:defRPr sz="1143" i="1" baseline="0">
                <a:solidFill>
                  <a:schemeClr val="tx1"/>
                </a:solidFill>
              </a:defRPr>
            </a:lvl1pPr>
          </a:lstStyle>
          <a:p>
            <a:r>
              <a:rPr lang="sv-SE" dirty="0"/>
              <a:t>Klicka på ikonen för att infoga bild.</a:t>
            </a:r>
          </a:p>
        </p:txBody>
      </p:sp>
      <p:sp>
        <p:nvSpPr>
          <p:cNvPr id="7" name="Platshållare för text 12"/>
          <p:cNvSpPr>
            <a:spLocks noGrp="1"/>
          </p:cNvSpPr>
          <p:nvPr>
            <p:ph type="body" sz="quarter" idx="13" hasCustomPrompt="1"/>
          </p:nvPr>
        </p:nvSpPr>
        <p:spPr>
          <a:xfrm>
            <a:off x="522000" y="1440002"/>
            <a:ext cx="5040000" cy="4694400"/>
          </a:xfrm>
        </p:spPr>
        <p:txBody>
          <a:bodyPr/>
          <a:lstStyle/>
          <a:p>
            <a:pPr lvl="0"/>
            <a:r>
              <a:rPr lang="en-US" dirty="0"/>
              <a:t>Text </a:t>
            </a:r>
            <a:r>
              <a:rPr lang="en-US" dirty="0" err="1"/>
              <a:t>text</a:t>
            </a:r>
            <a:r>
              <a:rPr lang="en-US" dirty="0"/>
              <a:t> </a:t>
            </a:r>
            <a:r>
              <a:rPr lang="en-US" dirty="0" err="1"/>
              <a:t>text</a:t>
            </a:r>
            <a:r>
              <a:rPr lang="en-US" dirty="0"/>
              <a:t> </a:t>
            </a:r>
            <a:r>
              <a:rPr lang="en-US" dirty="0" err="1"/>
              <a:t>text</a:t>
            </a:r>
            <a:r>
              <a:rPr lang="en-US" dirty="0"/>
              <a:t> </a:t>
            </a:r>
            <a:r>
              <a:rPr lang="en-US" dirty="0" err="1"/>
              <a:t>text</a:t>
            </a:r>
            <a:endParaRPr lang="en-US" dirty="0"/>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703677749"/>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Rubrik + grafik - helsida">
    <p:spTree>
      <p:nvGrpSpPr>
        <p:cNvPr id="1" name=""/>
        <p:cNvGrpSpPr/>
        <p:nvPr/>
      </p:nvGrpSpPr>
      <p:grpSpPr>
        <a:xfrm>
          <a:off x="0" y="0"/>
          <a:ext cx="0" cy="0"/>
          <a:chOff x="0" y="0"/>
          <a:chExt cx="0" cy="0"/>
        </a:xfrm>
      </p:grpSpPr>
      <p:sp>
        <p:nvSpPr>
          <p:cNvPr id="11" name="Platshållare för innehåll 10"/>
          <p:cNvSpPr>
            <a:spLocks noGrp="1"/>
          </p:cNvSpPr>
          <p:nvPr>
            <p:ph sz="quarter" idx="16" hasCustomPrompt="1"/>
          </p:nvPr>
        </p:nvSpPr>
        <p:spPr>
          <a:xfrm>
            <a:off x="179390" y="1368001"/>
            <a:ext cx="8763959" cy="4824000"/>
          </a:xfrm>
          <a:solidFill>
            <a:schemeClr val="bg1">
              <a:lumMod val="95000"/>
            </a:schemeClr>
          </a:solidFill>
        </p:spPr>
        <p:txBody>
          <a:bodyPr lIns="180000" tIns="180000"/>
          <a:lstStyle>
            <a:lvl1pPr marL="170837" indent="-170837">
              <a:defRPr sz="1143" i="1">
                <a:solidFill>
                  <a:schemeClr val="tx1"/>
                </a:solidFill>
              </a:defRPr>
            </a:lvl1pPr>
            <a:lvl2pPr marL="678808" indent="-253986">
              <a:defRPr sz="1905"/>
            </a:lvl2pPr>
            <a:lvl3pPr marL="678808" indent="-253986">
              <a:defRPr sz="1524"/>
            </a:lvl3pPr>
            <a:lvl4pPr marL="678808" indent="-253986">
              <a:defRPr sz="1524"/>
            </a:lvl4pPr>
            <a:lvl5pPr marL="678808" indent="-253986">
              <a:defRPr sz="1524"/>
            </a:lvl5pPr>
          </a:lstStyle>
          <a:p>
            <a:pPr lvl="0"/>
            <a:r>
              <a:rPr lang="sv-SE" dirty="0"/>
              <a:t>Klicka på en av ikonerna för att infoga bild, diagram, film etc.</a:t>
            </a:r>
          </a:p>
        </p:txBody>
      </p:sp>
      <p:sp>
        <p:nvSpPr>
          <p:cNvPr id="4" name="Rubrik 3"/>
          <p:cNvSpPr>
            <a:spLocks noGrp="1"/>
          </p:cNvSpPr>
          <p:nvPr>
            <p:ph type="title" hasCustomPrompt="1"/>
          </p:nvPr>
        </p:nvSpPr>
        <p:spPr/>
        <p:txBody>
          <a:bodyPr/>
          <a:lstStyle/>
          <a:p>
            <a:r>
              <a:rPr lang="sv-SE" dirty="0"/>
              <a:t>Rubrik rubrik rubrik</a:t>
            </a:r>
          </a:p>
        </p:txBody>
      </p:sp>
    </p:spTree>
    <p:extLst>
      <p:ext uri="{BB962C8B-B14F-4D97-AF65-F5344CB8AC3E}">
        <p14:creationId xmlns:p14="http://schemas.microsoft.com/office/powerpoint/2010/main" val="843227534"/>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Bild + text höger">
    <p:spTree>
      <p:nvGrpSpPr>
        <p:cNvPr id="1" name=""/>
        <p:cNvGrpSpPr/>
        <p:nvPr/>
      </p:nvGrpSpPr>
      <p:grpSpPr>
        <a:xfrm>
          <a:off x="0" y="0"/>
          <a:ext cx="0" cy="0"/>
          <a:chOff x="0" y="0"/>
          <a:chExt cx="0" cy="0"/>
        </a:xfrm>
      </p:grpSpPr>
      <p:sp>
        <p:nvSpPr>
          <p:cNvPr id="10" name="Platshållare för bild 9"/>
          <p:cNvSpPr>
            <a:spLocks noGrp="1"/>
          </p:cNvSpPr>
          <p:nvPr>
            <p:ph type="pic" sz="quarter" idx="12" hasCustomPrompt="1"/>
          </p:nvPr>
        </p:nvSpPr>
        <p:spPr>
          <a:xfrm>
            <a:off x="179867" y="1368001"/>
            <a:ext cx="3060000" cy="4824000"/>
          </a:xfrm>
          <a:solidFill>
            <a:schemeClr val="bg1">
              <a:lumMod val="95000"/>
            </a:schemeClr>
          </a:solidFill>
          <a:ln>
            <a:noFill/>
          </a:ln>
        </p:spPr>
        <p:txBody>
          <a:bodyPr lIns="180000" tIns="180000"/>
          <a:lstStyle>
            <a:lvl1pPr>
              <a:defRPr sz="1143" i="1">
                <a:solidFill>
                  <a:schemeClr val="tx1"/>
                </a:solidFill>
              </a:defRPr>
            </a:lvl1pPr>
          </a:lstStyle>
          <a:p>
            <a:r>
              <a:rPr lang="sv-SE" dirty="0"/>
              <a:t>Klicka på ikonen för att infoga bild.</a:t>
            </a:r>
          </a:p>
        </p:txBody>
      </p:sp>
      <p:sp>
        <p:nvSpPr>
          <p:cNvPr id="13" name="Platshållare för text 12"/>
          <p:cNvSpPr>
            <a:spLocks noGrp="1"/>
          </p:cNvSpPr>
          <p:nvPr>
            <p:ph type="body" sz="quarter" idx="13" hasCustomPrompt="1"/>
          </p:nvPr>
        </p:nvSpPr>
        <p:spPr>
          <a:xfrm>
            <a:off x="3581056" y="1440002"/>
            <a:ext cx="5040000" cy="4694989"/>
          </a:xfrm>
        </p:spPr>
        <p:txBody>
          <a:bodyPr/>
          <a:lstStyle/>
          <a:p>
            <a:pPr lvl="0"/>
            <a:r>
              <a:rPr lang="en-US" dirty="0"/>
              <a:t>Text text text text 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Rubrik 4"/>
          <p:cNvSpPr>
            <a:spLocks noGrp="1"/>
          </p:cNvSpPr>
          <p:nvPr>
            <p:ph type="title" hasCustomPrompt="1"/>
          </p:nvPr>
        </p:nvSpPr>
        <p:spPr/>
        <p:txBody>
          <a:bodyPr/>
          <a:lstStyle/>
          <a:p>
            <a:r>
              <a:rPr lang="sv-SE" dirty="0"/>
              <a:t>Rubrik rubrik rubrik</a:t>
            </a:r>
          </a:p>
        </p:txBody>
      </p:sp>
    </p:spTree>
    <p:extLst>
      <p:ext uri="{BB962C8B-B14F-4D97-AF65-F5344CB8AC3E}">
        <p14:creationId xmlns:p14="http://schemas.microsoft.com/office/powerpoint/2010/main" val="62487830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ubrik + grafik - helsida">
    <p:spTree>
      <p:nvGrpSpPr>
        <p:cNvPr id="1" name=""/>
        <p:cNvGrpSpPr/>
        <p:nvPr/>
      </p:nvGrpSpPr>
      <p:grpSpPr>
        <a:xfrm>
          <a:off x="0" y="0"/>
          <a:ext cx="0" cy="0"/>
          <a:chOff x="0" y="0"/>
          <a:chExt cx="0" cy="0"/>
        </a:xfrm>
      </p:grpSpPr>
      <p:sp>
        <p:nvSpPr>
          <p:cNvPr id="11" name="Platshållare för innehåll 10"/>
          <p:cNvSpPr>
            <a:spLocks noGrp="1"/>
          </p:cNvSpPr>
          <p:nvPr>
            <p:ph sz="quarter" idx="16" hasCustomPrompt="1"/>
          </p:nvPr>
        </p:nvSpPr>
        <p:spPr>
          <a:xfrm>
            <a:off x="179390" y="1368001"/>
            <a:ext cx="8763959" cy="4824000"/>
          </a:xfrm>
          <a:solidFill>
            <a:schemeClr val="bg1">
              <a:lumMod val="95000"/>
            </a:schemeClr>
          </a:solidFill>
        </p:spPr>
        <p:txBody>
          <a:bodyPr lIns="180000" tIns="180000"/>
          <a:lstStyle>
            <a:lvl1pPr marL="170837" indent="-170837">
              <a:defRPr sz="1143" i="1">
                <a:solidFill>
                  <a:schemeClr val="tx1"/>
                </a:solidFill>
              </a:defRPr>
            </a:lvl1pPr>
            <a:lvl2pPr marL="678808" indent="-253986">
              <a:defRPr sz="1905"/>
            </a:lvl2pPr>
            <a:lvl3pPr marL="678808" indent="-253986">
              <a:defRPr sz="1524"/>
            </a:lvl3pPr>
            <a:lvl4pPr marL="678808" indent="-253986">
              <a:defRPr sz="1524"/>
            </a:lvl4pPr>
            <a:lvl5pPr marL="678808" indent="-253986">
              <a:defRPr sz="1524"/>
            </a:lvl5pPr>
          </a:lstStyle>
          <a:p>
            <a:pPr lvl="0"/>
            <a:r>
              <a:rPr lang="sv-SE" dirty="0"/>
              <a:t>Klicka på en av ikonerna för att infoga bild, diagram, film etc.</a:t>
            </a:r>
          </a:p>
        </p:txBody>
      </p:sp>
      <p:sp>
        <p:nvSpPr>
          <p:cNvPr id="4" name="Rubrik 3"/>
          <p:cNvSpPr>
            <a:spLocks noGrp="1"/>
          </p:cNvSpPr>
          <p:nvPr>
            <p:ph type="title" hasCustomPrompt="1"/>
          </p:nvPr>
        </p:nvSpPr>
        <p:spPr/>
        <p:txBody>
          <a:bodyPr/>
          <a:lstStyle/>
          <a:p>
            <a:r>
              <a:rPr lang="sv-SE" dirty="0"/>
              <a:t>Rubrik rubrik rubrik</a:t>
            </a:r>
          </a:p>
        </p:txBody>
      </p:sp>
    </p:spTree>
    <p:extLst>
      <p:ext uri="{BB962C8B-B14F-4D97-AF65-F5344CB8AC3E}">
        <p14:creationId xmlns:p14="http://schemas.microsoft.com/office/powerpoint/2010/main" val="334982433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ild + text höger">
    <p:spTree>
      <p:nvGrpSpPr>
        <p:cNvPr id="1" name=""/>
        <p:cNvGrpSpPr/>
        <p:nvPr/>
      </p:nvGrpSpPr>
      <p:grpSpPr>
        <a:xfrm>
          <a:off x="0" y="0"/>
          <a:ext cx="0" cy="0"/>
          <a:chOff x="0" y="0"/>
          <a:chExt cx="0" cy="0"/>
        </a:xfrm>
      </p:grpSpPr>
      <p:sp>
        <p:nvSpPr>
          <p:cNvPr id="10" name="Platshållare för bild 9"/>
          <p:cNvSpPr>
            <a:spLocks noGrp="1"/>
          </p:cNvSpPr>
          <p:nvPr>
            <p:ph type="pic" sz="quarter" idx="12" hasCustomPrompt="1"/>
          </p:nvPr>
        </p:nvSpPr>
        <p:spPr>
          <a:xfrm>
            <a:off x="179867" y="1368001"/>
            <a:ext cx="3060000" cy="4824000"/>
          </a:xfrm>
          <a:solidFill>
            <a:schemeClr val="bg1">
              <a:lumMod val="95000"/>
            </a:schemeClr>
          </a:solidFill>
          <a:ln>
            <a:noFill/>
          </a:ln>
        </p:spPr>
        <p:txBody>
          <a:bodyPr lIns="180000" tIns="180000"/>
          <a:lstStyle>
            <a:lvl1pPr>
              <a:defRPr sz="1143" i="1">
                <a:solidFill>
                  <a:schemeClr val="tx1"/>
                </a:solidFill>
              </a:defRPr>
            </a:lvl1pPr>
          </a:lstStyle>
          <a:p>
            <a:r>
              <a:rPr lang="sv-SE" dirty="0"/>
              <a:t>Klicka på ikonen för att infoga bild.</a:t>
            </a:r>
          </a:p>
        </p:txBody>
      </p:sp>
      <p:sp>
        <p:nvSpPr>
          <p:cNvPr id="13" name="Platshållare för text 12"/>
          <p:cNvSpPr>
            <a:spLocks noGrp="1"/>
          </p:cNvSpPr>
          <p:nvPr>
            <p:ph type="body" sz="quarter" idx="13" hasCustomPrompt="1"/>
          </p:nvPr>
        </p:nvSpPr>
        <p:spPr>
          <a:xfrm>
            <a:off x="3581056" y="1440002"/>
            <a:ext cx="5040000" cy="4694989"/>
          </a:xfrm>
        </p:spPr>
        <p:txBody>
          <a:bodyPr/>
          <a:lstStyle/>
          <a:p>
            <a:pPr lvl="0"/>
            <a:r>
              <a:rPr lang="en-US" dirty="0"/>
              <a:t>Text text text text 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Rubrik 4"/>
          <p:cNvSpPr>
            <a:spLocks noGrp="1"/>
          </p:cNvSpPr>
          <p:nvPr>
            <p:ph type="title" hasCustomPrompt="1"/>
          </p:nvPr>
        </p:nvSpPr>
        <p:spPr/>
        <p:txBody>
          <a:bodyPr/>
          <a:lstStyle/>
          <a:p>
            <a:r>
              <a:rPr lang="sv-SE" dirty="0"/>
              <a:t>Rubrik rubrik rubrik</a:t>
            </a:r>
          </a:p>
        </p:txBody>
      </p:sp>
      <p:sp>
        <p:nvSpPr>
          <p:cNvPr id="2" name="textruta 1"/>
          <p:cNvSpPr txBox="1"/>
          <p:nvPr/>
        </p:nvSpPr>
        <p:spPr>
          <a:xfrm>
            <a:off x="6186907" y="3280932"/>
            <a:ext cx="184731" cy="326884"/>
          </a:xfrm>
          <a:prstGeom prst="rect">
            <a:avLst/>
          </a:prstGeom>
          <a:noFill/>
        </p:spPr>
        <p:txBody>
          <a:bodyPr wrap="none" rtlCol="0">
            <a:spAutoFit/>
          </a:bodyPr>
          <a:lstStyle/>
          <a:p>
            <a:endParaRPr lang="sv-SE" sz="1524" b="1"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482670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 + text vänster">
    <p:spTree>
      <p:nvGrpSpPr>
        <p:cNvPr id="1" name=""/>
        <p:cNvGrpSpPr/>
        <p:nvPr/>
      </p:nvGrpSpPr>
      <p:grpSpPr>
        <a:xfrm>
          <a:off x="0" y="0"/>
          <a:ext cx="0" cy="0"/>
          <a:chOff x="0" y="0"/>
          <a:chExt cx="0" cy="0"/>
        </a:xfrm>
      </p:grpSpPr>
      <p:sp>
        <p:nvSpPr>
          <p:cNvPr id="5" name="Rubrik 4"/>
          <p:cNvSpPr>
            <a:spLocks noGrp="1"/>
          </p:cNvSpPr>
          <p:nvPr>
            <p:ph type="title" hasCustomPrompt="1"/>
          </p:nvPr>
        </p:nvSpPr>
        <p:spPr/>
        <p:txBody>
          <a:bodyPr/>
          <a:lstStyle/>
          <a:p>
            <a:r>
              <a:rPr lang="sv-SE" dirty="0"/>
              <a:t>Rubrik rubrik rubrik</a:t>
            </a:r>
          </a:p>
        </p:txBody>
      </p:sp>
      <p:sp>
        <p:nvSpPr>
          <p:cNvPr id="6" name="Platshållare för bild 9"/>
          <p:cNvSpPr>
            <a:spLocks noGrp="1"/>
          </p:cNvSpPr>
          <p:nvPr>
            <p:ph type="pic" sz="quarter" idx="12" hasCustomPrompt="1"/>
          </p:nvPr>
        </p:nvSpPr>
        <p:spPr>
          <a:xfrm>
            <a:off x="5888914" y="1368001"/>
            <a:ext cx="3060000" cy="4824000"/>
          </a:xfrm>
          <a:solidFill>
            <a:schemeClr val="bg1">
              <a:lumMod val="95000"/>
            </a:schemeClr>
          </a:solidFill>
          <a:ln>
            <a:noFill/>
          </a:ln>
        </p:spPr>
        <p:txBody>
          <a:bodyPr lIns="180000" tIns="180000"/>
          <a:lstStyle>
            <a:lvl1pPr>
              <a:defRPr sz="1143" i="1" baseline="0">
                <a:solidFill>
                  <a:schemeClr val="tx1"/>
                </a:solidFill>
              </a:defRPr>
            </a:lvl1pPr>
          </a:lstStyle>
          <a:p>
            <a:r>
              <a:rPr lang="sv-SE" dirty="0"/>
              <a:t>Klicka på ikonen för att infoga bild.</a:t>
            </a:r>
          </a:p>
        </p:txBody>
      </p:sp>
      <p:sp>
        <p:nvSpPr>
          <p:cNvPr id="7" name="Platshållare för text 12"/>
          <p:cNvSpPr>
            <a:spLocks noGrp="1"/>
          </p:cNvSpPr>
          <p:nvPr>
            <p:ph type="body" sz="quarter" idx="13" hasCustomPrompt="1"/>
          </p:nvPr>
        </p:nvSpPr>
        <p:spPr>
          <a:xfrm>
            <a:off x="522000" y="1440002"/>
            <a:ext cx="5040000" cy="4694400"/>
          </a:xfrm>
        </p:spPr>
        <p:txBody>
          <a:bodyPr/>
          <a:lstStyle/>
          <a:p>
            <a:pPr lvl="0"/>
            <a:r>
              <a:rPr lang="en-US" dirty="0"/>
              <a:t>Text </a:t>
            </a:r>
            <a:r>
              <a:rPr lang="en-US" dirty="0" err="1"/>
              <a:t>text</a:t>
            </a:r>
            <a:r>
              <a:rPr lang="en-US" dirty="0"/>
              <a:t> </a:t>
            </a:r>
            <a:r>
              <a:rPr lang="en-US" dirty="0" err="1"/>
              <a:t>text</a:t>
            </a:r>
            <a:r>
              <a:rPr lang="en-US" dirty="0"/>
              <a:t> </a:t>
            </a:r>
            <a:r>
              <a:rPr lang="en-US" dirty="0" err="1"/>
              <a:t>text</a:t>
            </a:r>
            <a:r>
              <a:rPr lang="en-US" dirty="0"/>
              <a:t> </a:t>
            </a:r>
            <a:r>
              <a:rPr lang="en-US" dirty="0" err="1"/>
              <a:t>text</a:t>
            </a:r>
            <a:endParaRPr lang="en-US" dirty="0"/>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66714002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 grafik höger">
    <p:spTree>
      <p:nvGrpSpPr>
        <p:cNvPr id="1" name=""/>
        <p:cNvGrpSpPr/>
        <p:nvPr/>
      </p:nvGrpSpPr>
      <p:grpSpPr>
        <a:xfrm>
          <a:off x="0" y="0"/>
          <a:ext cx="0" cy="0"/>
          <a:chOff x="0" y="0"/>
          <a:chExt cx="0" cy="0"/>
        </a:xfrm>
      </p:grpSpPr>
      <p:sp>
        <p:nvSpPr>
          <p:cNvPr id="5" name="Rubrik 4"/>
          <p:cNvSpPr>
            <a:spLocks noGrp="1"/>
          </p:cNvSpPr>
          <p:nvPr>
            <p:ph type="title" hasCustomPrompt="1"/>
          </p:nvPr>
        </p:nvSpPr>
        <p:spPr>
          <a:xfrm>
            <a:off x="522000" y="475704"/>
            <a:ext cx="6738950" cy="695069"/>
          </a:xfrm>
        </p:spPr>
        <p:txBody>
          <a:bodyPr/>
          <a:lstStyle/>
          <a:p>
            <a:r>
              <a:rPr lang="sv-SE" dirty="0"/>
              <a:t>Rubrik rubrik rubrik</a:t>
            </a:r>
          </a:p>
        </p:txBody>
      </p:sp>
      <p:sp>
        <p:nvSpPr>
          <p:cNvPr id="6" name="Platshållare för bild 9"/>
          <p:cNvSpPr>
            <a:spLocks noGrp="1"/>
          </p:cNvSpPr>
          <p:nvPr>
            <p:ph type="pic" sz="quarter" idx="12" hasCustomPrompt="1"/>
          </p:nvPr>
        </p:nvSpPr>
        <p:spPr>
          <a:xfrm>
            <a:off x="179389" y="1368001"/>
            <a:ext cx="3060000" cy="4824000"/>
          </a:xfrm>
          <a:solidFill>
            <a:schemeClr val="bg1">
              <a:lumMod val="95000"/>
            </a:schemeClr>
          </a:solidFill>
          <a:ln>
            <a:noFill/>
          </a:ln>
        </p:spPr>
        <p:txBody>
          <a:bodyPr lIns="180000" tIns="180000"/>
          <a:lstStyle>
            <a:lvl1pPr>
              <a:defRPr sz="1143" i="1">
                <a:solidFill>
                  <a:schemeClr val="tx1"/>
                </a:solidFill>
              </a:defRPr>
            </a:lvl1pPr>
          </a:lstStyle>
          <a:p>
            <a:r>
              <a:rPr lang="sv-SE" dirty="0"/>
              <a:t>Klicka på ikonen för att infoga bild.</a:t>
            </a:r>
          </a:p>
        </p:txBody>
      </p:sp>
      <p:sp>
        <p:nvSpPr>
          <p:cNvPr id="8" name="Platshållare för innehåll 7"/>
          <p:cNvSpPr>
            <a:spLocks noGrp="1"/>
          </p:cNvSpPr>
          <p:nvPr>
            <p:ph sz="quarter" idx="13" hasCustomPrompt="1"/>
          </p:nvPr>
        </p:nvSpPr>
        <p:spPr>
          <a:xfrm>
            <a:off x="3582001" y="1368001"/>
            <a:ext cx="5364000" cy="4824000"/>
          </a:xfrm>
          <a:solidFill>
            <a:schemeClr val="bg1">
              <a:lumMod val="95000"/>
            </a:schemeClr>
          </a:solidFill>
        </p:spPr>
        <p:txBody>
          <a:bodyPr lIns="180000" tIns="180000"/>
          <a:lstStyle>
            <a:lvl1pPr>
              <a:defRPr sz="1143"/>
            </a:lvl1pPr>
          </a:lstStyle>
          <a:p>
            <a:pPr lvl="0"/>
            <a:r>
              <a:rPr lang="sv-SE" dirty="0"/>
              <a:t>Klicka på en av ikonerna för att infoga bild, diagram, film etc.</a:t>
            </a:r>
          </a:p>
        </p:txBody>
      </p:sp>
    </p:spTree>
    <p:extLst>
      <p:ext uri="{BB962C8B-B14F-4D97-AF65-F5344CB8AC3E}">
        <p14:creationId xmlns:p14="http://schemas.microsoft.com/office/powerpoint/2010/main" val="168769476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ld + grafik vänster">
    <p:spTree>
      <p:nvGrpSpPr>
        <p:cNvPr id="1" name=""/>
        <p:cNvGrpSpPr/>
        <p:nvPr/>
      </p:nvGrpSpPr>
      <p:grpSpPr>
        <a:xfrm>
          <a:off x="0" y="0"/>
          <a:ext cx="0" cy="0"/>
          <a:chOff x="0" y="0"/>
          <a:chExt cx="0" cy="0"/>
        </a:xfrm>
      </p:grpSpPr>
      <p:sp>
        <p:nvSpPr>
          <p:cNvPr id="7" name="Platshållare för innehåll 7"/>
          <p:cNvSpPr>
            <a:spLocks noGrp="1"/>
          </p:cNvSpPr>
          <p:nvPr>
            <p:ph sz="quarter" idx="13" hasCustomPrompt="1"/>
          </p:nvPr>
        </p:nvSpPr>
        <p:spPr>
          <a:xfrm>
            <a:off x="179389" y="1368001"/>
            <a:ext cx="5364000" cy="4824000"/>
          </a:xfrm>
          <a:solidFill>
            <a:schemeClr val="bg1">
              <a:lumMod val="95000"/>
            </a:schemeClr>
          </a:solidFill>
        </p:spPr>
        <p:txBody>
          <a:bodyPr lIns="180000" tIns="180000"/>
          <a:lstStyle>
            <a:lvl1pPr>
              <a:defRPr sz="1143" i="1" baseline="0">
                <a:solidFill>
                  <a:schemeClr val="tx1"/>
                </a:solidFill>
              </a:defRPr>
            </a:lvl1pPr>
          </a:lstStyle>
          <a:p>
            <a:pPr lvl="0"/>
            <a:r>
              <a:rPr lang="sv-SE" dirty="0"/>
              <a:t>Klicka på en av ikonerna för att infoga bild, diagram, film etc.</a:t>
            </a:r>
          </a:p>
        </p:txBody>
      </p:sp>
      <p:sp>
        <p:nvSpPr>
          <p:cNvPr id="11" name="Platshållare för bild 9"/>
          <p:cNvSpPr>
            <a:spLocks noGrp="1"/>
          </p:cNvSpPr>
          <p:nvPr>
            <p:ph type="pic" sz="quarter" idx="12" hasCustomPrompt="1"/>
          </p:nvPr>
        </p:nvSpPr>
        <p:spPr>
          <a:xfrm>
            <a:off x="5889600" y="1368001"/>
            <a:ext cx="3060000" cy="4824000"/>
          </a:xfrm>
          <a:solidFill>
            <a:schemeClr val="bg1">
              <a:lumMod val="95000"/>
            </a:schemeClr>
          </a:solidFill>
          <a:ln>
            <a:noFill/>
          </a:ln>
        </p:spPr>
        <p:txBody>
          <a:bodyPr lIns="180000" tIns="180000"/>
          <a:lstStyle>
            <a:lvl1pPr>
              <a:defRPr sz="1143" i="1">
                <a:solidFill>
                  <a:schemeClr val="tx1"/>
                </a:solidFill>
              </a:defRPr>
            </a:lvl1pPr>
          </a:lstStyle>
          <a:p>
            <a:r>
              <a:rPr lang="sv-SE" dirty="0"/>
              <a:t>Klicka på ikonen för att infoga bild.</a:t>
            </a:r>
          </a:p>
        </p:txBody>
      </p:sp>
      <p:sp>
        <p:nvSpPr>
          <p:cNvPr id="12" name="Rubrik 4"/>
          <p:cNvSpPr>
            <a:spLocks noGrp="1"/>
          </p:cNvSpPr>
          <p:nvPr>
            <p:ph type="title" hasCustomPrompt="1"/>
          </p:nvPr>
        </p:nvSpPr>
        <p:spPr>
          <a:xfrm>
            <a:off x="522000" y="475704"/>
            <a:ext cx="6738950" cy="695069"/>
          </a:xfrm>
        </p:spPr>
        <p:txBody>
          <a:bodyPr/>
          <a:lstStyle/>
          <a:p>
            <a:r>
              <a:rPr lang="sv-SE" dirty="0"/>
              <a:t>Rubrik </a:t>
            </a:r>
            <a:r>
              <a:rPr lang="sv-SE" dirty="0" err="1"/>
              <a:t>rubrik</a:t>
            </a:r>
            <a:r>
              <a:rPr lang="sv-SE" dirty="0"/>
              <a:t> </a:t>
            </a:r>
            <a:r>
              <a:rPr lang="sv-SE" dirty="0" err="1"/>
              <a:t>rubrik</a:t>
            </a:r>
            <a:endParaRPr lang="sv-SE" dirty="0"/>
          </a:p>
        </p:txBody>
      </p:sp>
    </p:spTree>
    <p:extLst>
      <p:ext uri="{BB962C8B-B14F-4D97-AF65-F5344CB8AC3E}">
        <p14:creationId xmlns:p14="http://schemas.microsoft.com/office/powerpoint/2010/main" val="320916664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6.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3.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22000" y="475704"/>
            <a:ext cx="6738950" cy="695069"/>
          </a:xfrm>
          <a:prstGeom prst="rect">
            <a:avLst/>
          </a:prstGeom>
        </p:spPr>
        <p:txBody>
          <a:bodyPr vert="horz" lIns="0" tIns="0" rIns="0" bIns="0" rtlCol="0" anchor="ctr" anchorCtr="0">
            <a:noAutofit/>
          </a:bodyPr>
          <a:lstStyle/>
          <a:p>
            <a:r>
              <a:rPr lang="sv-SE" dirty="0"/>
              <a:t>Rubrik rubrik rubrik</a:t>
            </a:r>
          </a:p>
        </p:txBody>
      </p:sp>
      <p:sp>
        <p:nvSpPr>
          <p:cNvPr id="3" name="Platshållare för text 2"/>
          <p:cNvSpPr>
            <a:spLocks noGrp="1"/>
          </p:cNvSpPr>
          <p:nvPr>
            <p:ph type="body" idx="1"/>
          </p:nvPr>
        </p:nvSpPr>
        <p:spPr>
          <a:xfrm>
            <a:off x="522001" y="1569601"/>
            <a:ext cx="8028000" cy="4525963"/>
          </a:xfrm>
          <a:prstGeom prst="rect">
            <a:avLst/>
          </a:prstGeom>
        </p:spPr>
        <p:txBody>
          <a:bodyPr vert="horz" lIns="0" tIns="0" rIns="0" bIns="0" rtlCol="0" anchor="t" anchorCtr="0">
            <a:noAutofit/>
          </a:bodyPr>
          <a:lstStyle/>
          <a:p>
            <a:pPr lvl="0"/>
            <a:r>
              <a:rPr lang="en-US" dirty="0"/>
              <a:t>Text text text text text</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GBGstad-PPT-BKGR.jpg"/>
          <p:cNvPicPr>
            <a:picLocks noChangeAspect="1"/>
          </p:cNvPicPr>
          <p:nvPr/>
        </p:nvPicPr>
        <p:blipFill>
          <a:blip r:embed="rId13" cstate="screen"/>
          <a:srcRect/>
          <a:stretch>
            <a:fillRect/>
          </a:stretch>
        </p:blipFill>
        <p:spPr>
          <a:xfrm flipH="1">
            <a:off x="1" y="6095563"/>
            <a:ext cx="9143999" cy="762436"/>
          </a:xfrm>
          <a:prstGeom prst="rect">
            <a:avLst/>
          </a:prstGeom>
        </p:spPr>
      </p:pic>
      <p:cxnSp>
        <p:nvCxnSpPr>
          <p:cNvPr id="15" name="Rak 14"/>
          <p:cNvCxnSpPr/>
          <p:nvPr/>
        </p:nvCxnSpPr>
        <p:spPr>
          <a:xfrm>
            <a:off x="7397750" y="581025"/>
            <a:ext cx="0" cy="396000"/>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9" name="Bildobjekt 8" descr="öppen.png"/>
          <p:cNvPicPr>
            <a:picLocks noChangeAspect="1"/>
          </p:cNvPicPr>
          <p:nvPr/>
        </p:nvPicPr>
        <p:blipFill>
          <a:blip r:embed="rId14"/>
          <a:stretch>
            <a:fillRect/>
          </a:stretch>
        </p:blipFill>
        <p:spPr>
          <a:xfrm>
            <a:off x="522002" y="6431464"/>
            <a:ext cx="2383540" cy="249474"/>
          </a:xfrm>
          <a:prstGeom prst="rect">
            <a:avLst/>
          </a:prstGeom>
        </p:spPr>
      </p:pic>
      <p:sp>
        <p:nvSpPr>
          <p:cNvPr id="4" name="textruta 3"/>
          <p:cNvSpPr txBox="1"/>
          <p:nvPr/>
        </p:nvSpPr>
        <p:spPr>
          <a:xfrm>
            <a:off x="6447407" y="1677102"/>
            <a:ext cx="184731" cy="326884"/>
          </a:xfrm>
          <a:prstGeom prst="rect">
            <a:avLst/>
          </a:prstGeom>
          <a:noFill/>
        </p:spPr>
        <p:txBody>
          <a:bodyPr wrap="none" rtlCol="0">
            <a:spAutoFit/>
          </a:bodyPr>
          <a:lstStyle/>
          <a:p>
            <a:endParaRPr lang="sv-SE" sz="1524" b="1" dirty="0" err="1">
              <a:latin typeface="Arial" panose="020B0604020202020204" pitchFamily="34" charset="0"/>
              <a:cs typeface="Arial" panose="020B0604020202020204" pitchFamily="34" charset="0"/>
            </a:endParaRPr>
          </a:p>
        </p:txBody>
      </p:sp>
      <p:pic>
        <p:nvPicPr>
          <p:cNvPr id="17" name="Bildobjekt 16" descr="gbg_li_col.png"/>
          <p:cNvPicPr>
            <a:picLocks noChangeAspect="1"/>
          </p:cNvPicPr>
          <p:nvPr/>
        </p:nvPicPr>
        <p:blipFill>
          <a:blip r:embed="rId15"/>
          <a:stretch>
            <a:fillRect/>
          </a:stretch>
        </p:blipFill>
        <p:spPr>
          <a:xfrm>
            <a:off x="7571233" y="613646"/>
            <a:ext cx="1107794" cy="367680"/>
          </a:xfrm>
          <a:prstGeom prst="rect">
            <a:avLst/>
          </a:prstGeom>
        </p:spPr>
      </p:pic>
    </p:spTree>
    <p:extLst>
      <p:ext uri="{BB962C8B-B14F-4D97-AF65-F5344CB8AC3E}">
        <p14:creationId xmlns:p14="http://schemas.microsoft.com/office/powerpoint/2010/main" val="31520426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xStyles>
    <p:titleStyle>
      <a:lvl1pPr algn="l" defTabSz="435405" rtl="0" eaLnBrk="1" latinLnBrk="0" hangingPunct="1">
        <a:lnSpc>
          <a:spcPts val="2572"/>
        </a:lnSpc>
        <a:spcBef>
          <a:spcPct val="0"/>
        </a:spcBef>
        <a:buNone/>
        <a:defRPr sz="2667" b="1" kern="0" spc="48">
          <a:solidFill>
            <a:schemeClr val="tx1">
              <a:lumMod val="50000"/>
            </a:schemeClr>
          </a:solidFill>
          <a:latin typeface="Arial"/>
          <a:ea typeface="+mj-ea"/>
          <a:cs typeface="Arial"/>
        </a:defRPr>
      </a:lvl1pPr>
    </p:titleStyle>
    <p:bodyStyle>
      <a:lvl1pPr marL="171418" indent="-171418" algn="l" defTabSz="435405" rtl="0" eaLnBrk="1" latinLnBrk="0" hangingPunct="1">
        <a:lnSpc>
          <a:spcPct val="100000"/>
        </a:lnSpc>
        <a:spcBef>
          <a:spcPts val="0"/>
        </a:spcBef>
        <a:spcAft>
          <a:spcPts val="1429"/>
        </a:spcAft>
        <a:buFont typeface="Arial"/>
        <a:buChar char="•"/>
        <a:defRPr sz="1905" kern="1200">
          <a:solidFill>
            <a:schemeClr val="tx1">
              <a:lumMod val="50000"/>
            </a:schemeClr>
          </a:solidFill>
          <a:latin typeface="Arial"/>
          <a:ea typeface="+mn-ea"/>
          <a:cs typeface="Arial"/>
        </a:defRPr>
      </a:lvl1pPr>
      <a:lvl2pPr marL="423310" indent="-250962" algn="l" defTabSz="435405" rtl="0" eaLnBrk="1" latinLnBrk="0" hangingPunct="1">
        <a:lnSpc>
          <a:spcPct val="100000"/>
        </a:lnSpc>
        <a:spcBef>
          <a:spcPts val="0"/>
        </a:spcBef>
        <a:spcAft>
          <a:spcPts val="1429"/>
        </a:spcAft>
        <a:buFont typeface="Arial"/>
        <a:buChar char="–"/>
        <a:defRPr sz="1905" kern="1200">
          <a:solidFill>
            <a:schemeClr val="tx1">
              <a:lumMod val="50000"/>
            </a:schemeClr>
          </a:solidFill>
          <a:latin typeface="Arial"/>
          <a:ea typeface="+mn-ea"/>
          <a:cs typeface="Arial"/>
        </a:defRPr>
      </a:lvl2pPr>
      <a:lvl3pPr marL="423310" indent="-250962" algn="l" defTabSz="435405" rtl="0" eaLnBrk="1" latinLnBrk="0" hangingPunct="1">
        <a:lnSpc>
          <a:spcPct val="100000"/>
        </a:lnSpc>
        <a:spcBef>
          <a:spcPts val="0"/>
        </a:spcBef>
        <a:spcAft>
          <a:spcPts val="1429"/>
        </a:spcAft>
        <a:buFont typeface="Arial"/>
        <a:buChar char="•"/>
        <a:defRPr sz="1524" kern="1200">
          <a:solidFill>
            <a:schemeClr val="tx1">
              <a:lumMod val="50000"/>
            </a:schemeClr>
          </a:solidFill>
          <a:latin typeface="Arial"/>
          <a:ea typeface="+mn-ea"/>
          <a:cs typeface="Arial"/>
        </a:defRPr>
      </a:lvl3pPr>
      <a:lvl4pPr marL="423310" indent="-250962" algn="l" defTabSz="435405" rtl="0" eaLnBrk="1" latinLnBrk="0" hangingPunct="1">
        <a:lnSpc>
          <a:spcPct val="100000"/>
        </a:lnSpc>
        <a:spcBef>
          <a:spcPts val="0"/>
        </a:spcBef>
        <a:spcAft>
          <a:spcPts val="1429"/>
        </a:spcAft>
        <a:buFont typeface="Arial"/>
        <a:buChar char="–"/>
        <a:defRPr sz="1524" kern="1200">
          <a:solidFill>
            <a:schemeClr val="tx1">
              <a:lumMod val="50000"/>
            </a:schemeClr>
          </a:solidFill>
          <a:latin typeface="Arial"/>
          <a:ea typeface="+mn-ea"/>
          <a:cs typeface="Arial"/>
        </a:defRPr>
      </a:lvl4pPr>
      <a:lvl5pPr marL="423310" indent="-250962" algn="l" defTabSz="435405" rtl="0" eaLnBrk="1" latinLnBrk="0" hangingPunct="1">
        <a:lnSpc>
          <a:spcPct val="100000"/>
        </a:lnSpc>
        <a:spcBef>
          <a:spcPts val="0"/>
        </a:spcBef>
        <a:spcAft>
          <a:spcPts val="1429"/>
        </a:spcAft>
        <a:buFont typeface="Arial"/>
        <a:buChar char="»"/>
        <a:defRPr sz="1524" kern="1200">
          <a:solidFill>
            <a:schemeClr val="tx1">
              <a:lumMod val="50000"/>
            </a:schemeClr>
          </a:solidFill>
          <a:latin typeface="Arial"/>
          <a:ea typeface="+mn-ea"/>
          <a:cs typeface="Arial"/>
        </a:defRPr>
      </a:lvl5pPr>
      <a:lvl6pPr marL="2394724" indent="-217702" algn="l" defTabSz="435405" rtl="0" eaLnBrk="1" latinLnBrk="0" hangingPunct="1">
        <a:spcBef>
          <a:spcPct val="20000"/>
        </a:spcBef>
        <a:buFont typeface="Arial"/>
        <a:buChar char="•"/>
        <a:defRPr sz="1905" kern="1200">
          <a:solidFill>
            <a:schemeClr val="tx1"/>
          </a:solidFill>
          <a:latin typeface="+mn-lt"/>
          <a:ea typeface="+mn-ea"/>
          <a:cs typeface="+mn-cs"/>
        </a:defRPr>
      </a:lvl6pPr>
      <a:lvl7pPr marL="2830130" indent="-217702" algn="l" defTabSz="435405" rtl="0" eaLnBrk="1" latinLnBrk="0" hangingPunct="1">
        <a:spcBef>
          <a:spcPct val="20000"/>
        </a:spcBef>
        <a:buFont typeface="Arial"/>
        <a:buChar char="•"/>
        <a:defRPr sz="1905" kern="1200">
          <a:solidFill>
            <a:schemeClr val="tx1"/>
          </a:solidFill>
          <a:latin typeface="+mn-lt"/>
          <a:ea typeface="+mn-ea"/>
          <a:cs typeface="+mn-cs"/>
        </a:defRPr>
      </a:lvl7pPr>
      <a:lvl8pPr marL="3265534" indent="-217702" algn="l" defTabSz="435405" rtl="0" eaLnBrk="1" latinLnBrk="0" hangingPunct="1">
        <a:spcBef>
          <a:spcPct val="20000"/>
        </a:spcBef>
        <a:buFont typeface="Arial"/>
        <a:buChar char="•"/>
        <a:defRPr sz="1905" kern="1200">
          <a:solidFill>
            <a:schemeClr val="tx1"/>
          </a:solidFill>
          <a:latin typeface="+mn-lt"/>
          <a:ea typeface="+mn-ea"/>
          <a:cs typeface="+mn-cs"/>
        </a:defRPr>
      </a:lvl8pPr>
      <a:lvl9pPr marL="3700938" indent="-217702" algn="l" defTabSz="435405" rtl="0" eaLnBrk="1" latinLnBrk="0" hangingPunct="1">
        <a:spcBef>
          <a:spcPct val="20000"/>
        </a:spcBef>
        <a:buFont typeface="Arial"/>
        <a:buChar char="•"/>
        <a:defRPr sz="1905" kern="1200">
          <a:solidFill>
            <a:schemeClr val="tx1"/>
          </a:solidFill>
          <a:latin typeface="+mn-lt"/>
          <a:ea typeface="+mn-ea"/>
          <a:cs typeface="+mn-cs"/>
        </a:defRPr>
      </a:lvl9pPr>
    </p:bodyStyle>
    <p:otherStyle>
      <a:defPPr>
        <a:defRPr lang="sv-SE"/>
      </a:defPPr>
      <a:lvl1pPr marL="0" algn="l" defTabSz="435405" rtl="0" eaLnBrk="1" latinLnBrk="0" hangingPunct="1">
        <a:defRPr sz="1714" kern="1200">
          <a:solidFill>
            <a:schemeClr val="tx1"/>
          </a:solidFill>
          <a:latin typeface="+mn-lt"/>
          <a:ea typeface="+mn-ea"/>
          <a:cs typeface="+mn-cs"/>
        </a:defRPr>
      </a:lvl1pPr>
      <a:lvl2pPr marL="435405" algn="l" defTabSz="435405" rtl="0" eaLnBrk="1" latinLnBrk="0" hangingPunct="1">
        <a:defRPr sz="1714" kern="1200">
          <a:solidFill>
            <a:schemeClr val="tx1"/>
          </a:solidFill>
          <a:latin typeface="+mn-lt"/>
          <a:ea typeface="+mn-ea"/>
          <a:cs typeface="+mn-cs"/>
        </a:defRPr>
      </a:lvl2pPr>
      <a:lvl3pPr marL="870809" algn="l" defTabSz="435405" rtl="0" eaLnBrk="1" latinLnBrk="0" hangingPunct="1">
        <a:defRPr sz="1714" kern="1200">
          <a:solidFill>
            <a:schemeClr val="tx1"/>
          </a:solidFill>
          <a:latin typeface="+mn-lt"/>
          <a:ea typeface="+mn-ea"/>
          <a:cs typeface="+mn-cs"/>
        </a:defRPr>
      </a:lvl3pPr>
      <a:lvl4pPr marL="1306213" algn="l" defTabSz="435405" rtl="0" eaLnBrk="1" latinLnBrk="0" hangingPunct="1">
        <a:defRPr sz="1714" kern="1200">
          <a:solidFill>
            <a:schemeClr val="tx1"/>
          </a:solidFill>
          <a:latin typeface="+mn-lt"/>
          <a:ea typeface="+mn-ea"/>
          <a:cs typeface="+mn-cs"/>
        </a:defRPr>
      </a:lvl4pPr>
      <a:lvl5pPr marL="1741618" algn="l" defTabSz="435405" rtl="0" eaLnBrk="1" latinLnBrk="0" hangingPunct="1">
        <a:defRPr sz="1714" kern="1200">
          <a:solidFill>
            <a:schemeClr val="tx1"/>
          </a:solidFill>
          <a:latin typeface="+mn-lt"/>
          <a:ea typeface="+mn-ea"/>
          <a:cs typeface="+mn-cs"/>
        </a:defRPr>
      </a:lvl5pPr>
      <a:lvl6pPr marL="2177022" algn="l" defTabSz="435405" rtl="0" eaLnBrk="1" latinLnBrk="0" hangingPunct="1">
        <a:defRPr sz="1714" kern="1200">
          <a:solidFill>
            <a:schemeClr val="tx1"/>
          </a:solidFill>
          <a:latin typeface="+mn-lt"/>
          <a:ea typeface="+mn-ea"/>
          <a:cs typeface="+mn-cs"/>
        </a:defRPr>
      </a:lvl6pPr>
      <a:lvl7pPr marL="2612428" algn="l" defTabSz="435405" rtl="0" eaLnBrk="1" latinLnBrk="0" hangingPunct="1">
        <a:defRPr sz="1714" kern="1200">
          <a:solidFill>
            <a:schemeClr val="tx1"/>
          </a:solidFill>
          <a:latin typeface="+mn-lt"/>
          <a:ea typeface="+mn-ea"/>
          <a:cs typeface="+mn-cs"/>
        </a:defRPr>
      </a:lvl7pPr>
      <a:lvl8pPr marL="3047832" algn="l" defTabSz="435405" rtl="0" eaLnBrk="1" latinLnBrk="0" hangingPunct="1">
        <a:defRPr sz="1714" kern="1200">
          <a:solidFill>
            <a:schemeClr val="tx1"/>
          </a:solidFill>
          <a:latin typeface="+mn-lt"/>
          <a:ea typeface="+mn-ea"/>
          <a:cs typeface="+mn-cs"/>
        </a:defRPr>
      </a:lvl8pPr>
      <a:lvl9pPr marL="3483236" algn="l" defTabSz="435405" rtl="0" eaLnBrk="1" latinLnBrk="0" hangingPunct="1">
        <a:defRPr sz="171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22000" y="475704"/>
            <a:ext cx="6738950" cy="695069"/>
          </a:xfrm>
          <a:prstGeom prst="rect">
            <a:avLst/>
          </a:prstGeom>
        </p:spPr>
        <p:txBody>
          <a:bodyPr vert="horz" lIns="0" tIns="0" rIns="0" bIns="0" rtlCol="0" anchor="ctr" anchorCtr="0">
            <a:noAutofit/>
          </a:bodyPr>
          <a:lstStyle/>
          <a:p>
            <a:r>
              <a:rPr lang="sv-SE" dirty="0"/>
              <a:t>Rubrik rubrik rubrik</a:t>
            </a:r>
          </a:p>
        </p:txBody>
      </p:sp>
      <p:sp>
        <p:nvSpPr>
          <p:cNvPr id="3" name="Platshållare för text 2"/>
          <p:cNvSpPr>
            <a:spLocks noGrp="1"/>
          </p:cNvSpPr>
          <p:nvPr>
            <p:ph type="body" idx="1"/>
          </p:nvPr>
        </p:nvSpPr>
        <p:spPr>
          <a:xfrm>
            <a:off x="522001" y="1569601"/>
            <a:ext cx="8028000" cy="4525963"/>
          </a:xfrm>
          <a:prstGeom prst="rect">
            <a:avLst/>
          </a:prstGeom>
        </p:spPr>
        <p:txBody>
          <a:bodyPr vert="horz" lIns="0" tIns="0" rIns="0" bIns="0" rtlCol="0" anchor="t" anchorCtr="0">
            <a:noAutofit/>
          </a:bodyPr>
          <a:lstStyle/>
          <a:p>
            <a:pPr lvl="0"/>
            <a:r>
              <a:rPr lang="en-US" dirty="0"/>
              <a:t>Text text text text text</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GBGstad-PPT-BKGR.jpg"/>
          <p:cNvPicPr>
            <a:picLocks noChangeAspect="1"/>
          </p:cNvPicPr>
          <p:nvPr/>
        </p:nvPicPr>
        <p:blipFill>
          <a:blip r:embed="rId13" cstate="screen"/>
          <a:srcRect/>
          <a:stretch>
            <a:fillRect/>
          </a:stretch>
        </p:blipFill>
        <p:spPr>
          <a:xfrm flipH="1">
            <a:off x="1" y="6095563"/>
            <a:ext cx="9143999" cy="762436"/>
          </a:xfrm>
          <a:prstGeom prst="rect">
            <a:avLst/>
          </a:prstGeom>
        </p:spPr>
      </p:pic>
      <p:cxnSp>
        <p:nvCxnSpPr>
          <p:cNvPr id="15" name="Rak 14"/>
          <p:cNvCxnSpPr/>
          <p:nvPr/>
        </p:nvCxnSpPr>
        <p:spPr>
          <a:xfrm>
            <a:off x="7397750" y="581025"/>
            <a:ext cx="0" cy="396000"/>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9" name="Bildobjekt 8" descr="öppen.png"/>
          <p:cNvPicPr>
            <a:picLocks noChangeAspect="1"/>
          </p:cNvPicPr>
          <p:nvPr/>
        </p:nvPicPr>
        <p:blipFill>
          <a:blip r:embed="rId14"/>
          <a:stretch>
            <a:fillRect/>
          </a:stretch>
        </p:blipFill>
        <p:spPr>
          <a:xfrm>
            <a:off x="522002" y="6431464"/>
            <a:ext cx="2383540" cy="249474"/>
          </a:xfrm>
          <a:prstGeom prst="rect">
            <a:avLst/>
          </a:prstGeom>
        </p:spPr>
      </p:pic>
      <p:sp>
        <p:nvSpPr>
          <p:cNvPr id="4" name="textruta 3"/>
          <p:cNvSpPr txBox="1"/>
          <p:nvPr/>
        </p:nvSpPr>
        <p:spPr>
          <a:xfrm>
            <a:off x="6447407" y="1677102"/>
            <a:ext cx="184731" cy="326884"/>
          </a:xfrm>
          <a:prstGeom prst="rect">
            <a:avLst/>
          </a:prstGeom>
          <a:noFill/>
        </p:spPr>
        <p:txBody>
          <a:bodyPr wrap="none" rtlCol="0">
            <a:spAutoFit/>
          </a:bodyPr>
          <a:lstStyle/>
          <a:p>
            <a:endParaRPr lang="sv-SE" sz="1524" b="1" dirty="0" err="1">
              <a:latin typeface="Arial" panose="020B0604020202020204" pitchFamily="34" charset="0"/>
              <a:cs typeface="Arial" panose="020B0604020202020204" pitchFamily="34" charset="0"/>
            </a:endParaRPr>
          </a:p>
        </p:txBody>
      </p:sp>
      <p:pic>
        <p:nvPicPr>
          <p:cNvPr id="17" name="Bildobjekt 16" descr="gbg_li_col.png"/>
          <p:cNvPicPr>
            <a:picLocks noChangeAspect="1"/>
          </p:cNvPicPr>
          <p:nvPr/>
        </p:nvPicPr>
        <p:blipFill>
          <a:blip r:embed="rId15"/>
          <a:stretch>
            <a:fillRect/>
          </a:stretch>
        </p:blipFill>
        <p:spPr>
          <a:xfrm>
            <a:off x="7571233" y="613646"/>
            <a:ext cx="1107794" cy="367680"/>
          </a:xfrm>
          <a:prstGeom prst="rect">
            <a:avLst/>
          </a:prstGeom>
        </p:spPr>
      </p:pic>
    </p:spTree>
    <p:extLst>
      <p:ext uri="{BB962C8B-B14F-4D97-AF65-F5344CB8AC3E}">
        <p14:creationId xmlns:p14="http://schemas.microsoft.com/office/powerpoint/2010/main" val="37405435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p:transition>
  <p:txStyles>
    <p:titleStyle>
      <a:lvl1pPr algn="l" defTabSz="435405" rtl="0" eaLnBrk="1" latinLnBrk="0" hangingPunct="1">
        <a:lnSpc>
          <a:spcPts val="2572"/>
        </a:lnSpc>
        <a:spcBef>
          <a:spcPct val="0"/>
        </a:spcBef>
        <a:buNone/>
        <a:defRPr sz="2667" b="1" kern="0" spc="48">
          <a:solidFill>
            <a:schemeClr val="tx1">
              <a:lumMod val="50000"/>
            </a:schemeClr>
          </a:solidFill>
          <a:latin typeface="Arial"/>
          <a:ea typeface="+mj-ea"/>
          <a:cs typeface="Arial"/>
        </a:defRPr>
      </a:lvl1pPr>
    </p:titleStyle>
    <p:bodyStyle>
      <a:lvl1pPr marL="171418" indent="-171418" algn="l" defTabSz="435405" rtl="0" eaLnBrk="1" latinLnBrk="0" hangingPunct="1">
        <a:lnSpc>
          <a:spcPct val="100000"/>
        </a:lnSpc>
        <a:spcBef>
          <a:spcPts val="0"/>
        </a:spcBef>
        <a:spcAft>
          <a:spcPts val="1429"/>
        </a:spcAft>
        <a:buFont typeface="Arial"/>
        <a:buChar char="•"/>
        <a:defRPr sz="1905" kern="1200">
          <a:solidFill>
            <a:schemeClr val="tx1">
              <a:lumMod val="50000"/>
            </a:schemeClr>
          </a:solidFill>
          <a:latin typeface="Arial"/>
          <a:ea typeface="+mn-ea"/>
          <a:cs typeface="Arial"/>
        </a:defRPr>
      </a:lvl1pPr>
      <a:lvl2pPr marL="423310" indent="-250962" algn="l" defTabSz="435405" rtl="0" eaLnBrk="1" latinLnBrk="0" hangingPunct="1">
        <a:lnSpc>
          <a:spcPct val="100000"/>
        </a:lnSpc>
        <a:spcBef>
          <a:spcPts val="0"/>
        </a:spcBef>
        <a:spcAft>
          <a:spcPts val="1429"/>
        </a:spcAft>
        <a:buFont typeface="Arial"/>
        <a:buChar char="–"/>
        <a:defRPr sz="1905" kern="1200">
          <a:solidFill>
            <a:schemeClr val="tx1">
              <a:lumMod val="50000"/>
            </a:schemeClr>
          </a:solidFill>
          <a:latin typeface="Arial"/>
          <a:ea typeface="+mn-ea"/>
          <a:cs typeface="Arial"/>
        </a:defRPr>
      </a:lvl2pPr>
      <a:lvl3pPr marL="423310" indent="-250962" algn="l" defTabSz="435405" rtl="0" eaLnBrk="1" latinLnBrk="0" hangingPunct="1">
        <a:lnSpc>
          <a:spcPct val="100000"/>
        </a:lnSpc>
        <a:spcBef>
          <a:spcPts val="0"/>
        </a:spcBef>
        <a:spcAft>
          <a:spcPts val="1429"/>
        </a:spcAft>
        <a:buFont typeface="Arial"/>
        <a:buChar char="•"/>
        <a:defRPr sz="1524" kern="1200">
          <a:solidFill>
            <a:schemeClr val="tx1">
              <a:lumMod val="50000"/>
            </a:schemeClr>
          </a:solidFill>
          <a:latin typeface="Arial"/>
          <a:ea typeface="+mn-ea"/>
          <a:cs typeface="Arial"/>
        </a:defRPr>
      </a:lvl3pPr>
      <a:lvl4pPr marL="423310" indent="-250962" algn="l" defTabSz="435405" rtl="0" eaLnBrk="1" latinLnBrk="0" hangingPunct="1">
        <a:lnSpc>
          <a:spcPct val="100000"/>
        </a:lnSpc>
        <a:spcBef>
          <a:spcPts val="0"/>
        </a:spcBef>
        <a:spcAft>
          <a:spcPts val="1429"/>
        </a:spcAft>
        <a:buFont typeface="Arial"/>
        <a:buChar char="–"/>
        <a:defRPr sz="1524" kern="1200">
          <a:solidFill>
            <a:schemeClr val="tx1">
              <a:lumMod val="50000"/>
            </a:schemeClr>
          </a:solidFill>
          <a:latin typeface="Arial"/>
          <a:ea typeface="+mn-ea"/>
          <a:cs typeface="Arial"/>
        </a:defRPr>
      </a:lvl4pPr>
      <a:lvl5pPr marL="423310" indent="-250962" algn="l" defTabSz="435405" rtl="0" eaLnBrk="1" latinLnBrk="0" hangingPunct="1">
        <a:lnSpc>
          <a:spcPct val="100000"/>
        </a:lnSpc>
        <a:spcBef>
          <a:spcPts val="0"/>
        </a:spcBef>
        <a:spcAft>
          <a:spcPts val="1429"/>
        </a:spcAft>
        <a:buFont typeface="Arial"/>
        <a:buChar char="»"/>
        <a:defRPr sz="1524" kern="1200">
          <a:solidFill>
            <a:schemeClr val="tx1">
              <a:lumMod val="50000"/>
            </a:schemeClr>
          </a:solidFill>
          <a:latin typeface="Arial"/>
          <a:ea typeface="+mn-ea"/>
          <a:cs typeface="Arial"/>
        </a:defRPr>
      </a:lvl5pPr>
      <a:lvl6pPr marL="2394724" indent="-217702" algn="l" defTabSz="435405" rtl="0" eaLnBrk="1" latinLnBrk="0" hangingPunct="1">
        <a:spcBef>
          <a:spcPct val="20000"/>
        </a:spcBef>
        <a:buFont typeface="Arial"/>
        <a:buChar char="•"/>
        <a:defRPr sz="1905" kern="1200">
          <a:solidFill>
            <a:schemeClr val="tx1"/>
          </a:solidFill>
          <a:latin typeface="+mn-lt"/>
          <a:ea typeface="+mn-ea"/>
          <a:cs typeface="+mn-cs"/>
        </a:defRPr>
      </a:lvl6pPr>
      <a:lvl7pPr marL="2830130" indent="-217702" algn="l" defTabSz="435405" rtl="0" eaLnBrk="1" latinLnBrk="0" hangingPunct="1">
        <a:spcBef>
          <a:spcPct val="20000"/>
        </a:spcBef>
        <a:buFont typeface="Arial"/>
        <a:buChar char="•"/>
        <a:defRPr sz="1905" kern="1200">
          <a:solidFill>
            <a:schemeClr val="tx1"/>
          </a:solidFill>
          <a:latin typeface="+mn-lt"/>
          <a:ea typeface="+mn-ea"/>
          <a:cs typeface="+mn-cs"/>
        </a:defRPr>
      </a:lvl7pPr>
      <a:lvl8pPr marL="3265534" indent="-217702" algn="l" defTabSz="435405" rtl="0" eaLnBrk="1" latinLnBrk="0" hangingPunct="1">
        <a:spcBef>
          <a:spcPct val="20000"/>
        </a:spcBef>
        <a:buFont typeface="Arial"/>
        <a:buChar char="•"/>
        <a:defRPr sz="1905" kern="1200">
          <a:solidFill>
            <a:schemeClr val="tx1"/>
          </a:solidFill>
          <a:latin typeface="+mn-lt"/>
          <a:ea typeface="+mn-ea"/>
          <a:cs typeface="+mn-cs"/>
        </a:defRPr>
      </a:lvl8pPr>
      <a:lvl9pPr marL="3700938" indent="-217702" algn="l" defTabSz="435405" rtl="0" eaLnBrk="1" latinLnBrk="0" hangingPunct="1">
        <a:spcBef>
          <a:spcPct val="20000"/>
        </a:spcBef>
        <a:buFont typeface="Arial"/>
        <a:buChar char="•"/>
        <a:defRPr sz="1905" kern="1200">
          <a:solidFill>
            <a:schemeClr val="tx1"/>
          </a:solidFill>
          <a:latin typeface="+mn-lt"/>
          <a:ea typeface="+mn-ea"/>
          <a:cs typeface="+mn-cs"/>
        </a:defRPr>
      </a:lvl9pPr>
    </p:bodyStyle>
    <p:otherStyle>
      <a:defPPr>
        <a:defRPr lang="sv-SE"/>
      </a:defPPr>
      <a:lvl1pPr marL="0" algn="l" defTabSz="435405" rtl="0" eaLnBrk="1" latinLnBrk="0" hangingPunct="1">
        <a:defRPr sz="1714" kern="1200">
          <a:solidFill>
            <a:schemeClr val="tx1"/>
          </a:solidFill>
          <a:latin typeface="+mn-lt"/>
          <a:ea typeface="+mn-ea"/>
          <a:cs typeface="+mn-cs"/>
        </a:defRPr>
      </a:lvl1pPr>
      <a:lvl2pPr marL="435405" algn="l" defTabSz="435405" rtl="0" eaLnBrk="1" latinLnBrk="0" hangingPunct="1">
        <a:defRPr sz="1714" kern="1200">
          <a:solidFill>
            <a:schemeClr val="tx1"/>
          </a:solidFill>
          <a:latin typeface="+mn-lt"/>
          <a:ea typeface="+mn-ea"/>
          <a:cs typeface="+mn-cs"/>
        </a:defRPr>
      </a:lvl2pPr>
      <a:lvl3pPr marL="870809" algn="l" defTabSz="435405" rtl="0" eaLnBrk="1" latinLnBrk="0" hangingPunct="1">
        <a:defRPr sz="1714" kern="1200">
          <a:solidFill>
            <a:schemeClr val="tx1"/>
          </a:solidFill>
          <a:latin typeface="+mn-lt"/>
          <a:ea typeface="+mn-ea"/>
          <a:cs typeface="+mn-cs"/>
        </a:defRPr>
      </a:lvl3pPr>
      <a:lvl4pPr marL="1306213" algn="l" defTabSz="435405" rtl="0" eaLnBrk="1" latinLnBrk="0" hangingPunct="1">
        <a:defRPr sz="1714" kern="1200">
          <a:solidFill>
            <a:schemeClr val="tx1"/>
          </a:solidFill>
          <a:latin typeface="+mn-lt"/>
          <a:ea typeface="+mn-ea"/>
          <a:cs typeface="+mn-cs"/>
        </a:defRPr>
      </a:lvl4pPr>
      <a:lvl5pPr marL="1741618" algn="l" defTabSz="435405" rtl="0" eaLnBrk="1" latinLnBrk="0" hangingPunct="1">
        <a:defRPr sz="1714" kern="1200">
          <a:solidFill>
            <a:schemeClr val="tx1"/>
          </a:solidFill>
          <a:latin typeface="+mn-lt"/>
          <a:ea typeface="+mn-ea"/>
          <a:cs typeface="+mn-cs"/>
        </a:defRPr>
      </a:lvl5pPr>
      <a:lvl6pPr marL="2177022" algn="l" defTabSz="435405" rtl="0" eaLnBrk="1" latinLnBrk="0" hangingPunct="1">
        <a:defRPr sz="1714" kern="1200">
          <a:solidFill>
            <a:schemeClr val="tx1"/>
          </a:solidFill>
          <a:latin typeface="+mn-lt"/>
          <a:ea typeface="+mn-ea"/>
          <a:cs typeface="+mn-cs"/>
        </a:defRPr>
      </a:lvl6pPr>
      <a:lvl7pPr marL="2612428" algn="l" defTabSz="435405" rtl="0" eaLnBrk="1" latinLnBrk="0" hangingPunct="1">
        <a:defRPr sz="1714" kern="1200">
          <a:solidFill>
            <a:schemeClr val="tx1"/>
          </a:solidFill>
          <a:latin typeface="+mn-lt"/>
          <a:ea typeface="+mn-ea"/>
          <a:cs typeface="+mn-cs"/>
        </a:defRPr>
      </a:lvl7pPr>
      <a:lvl8pPr marL="3047832" algn="l" defTabSz="435405" rtl="0" eaLnBrk="1" latinLnBrk="0" hangingPunct="1">
        <a:defRPr sz="1714" kern="1200">
          <a:solidFill>
            <a:schemeClr val="tx1"/>
          </a:solidFill>
          <a:latin typeface="+mn-lt"/>
          <a:ea typeface="+mn-ea"/>
          <a:cs typeface="+mn-cs"/>
        </a:defRPr>
      </a:lvl8pPr>
      <a:lvl9pPr marL="3483236" algn="l" defTabSz="435405" rtl="0" eaLnBrk="1" latinLnBrk="0" hangingPunct="1">
        <a:defRPr sz="171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359999" y="384250"/>
            <a:ext cx="6877709" cy="1147968"/>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792000" y="1744653"/>
            <a:ext cx="7560000" cy="4032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1" name="Platshållare för bildnummer 3">
            <a:extLst>
              <a:ext uri="{FF2B5EF4-FFF2-40B4-BE49-F238E27FC236}">
                <a16:creationId xmlns:a16="http://schemas.microsoft.com/office/drawing/2014/main" id="{45469678-6FB3-4C29-B7AA-25AEA78F38ED}"/>
              </a:ext>
            </a:extLst>
          </p:cNvPr>
          <p:cNvSpPr txBox="1">
            <a:spLocks/>
          </p:cNvSpPr>
          <p:nvPr/>
        </p:nvSpPr>
        <p:spPr>
          <a:xfrm>
            <a:off x="8343900" y="6379949"/>
            <a:ext cx="440100" cy="144676"/>
          </a:xfrm>
          <a:prstGeom prst="rect">
            <a:avLst/>
          </a:prstGeom>
        </p:spPr>
        <p:txBody>
          <a:bodyPr vert="horz" lIns="0" tIns="0" rIns="0" bIns="0" rtlCol="0" anchor="ctr"/>
          <a:lstStyle>
            <a:defPPr>
              <a:defRPr lang="en-US"/>
            </a:defPPr>
            <a:lvl1pPr marL="0" algn="l" defTabSz="457200" rtl="0" eaLnBrk="1" latinLnBrk="0" hangingPunct="1">
              <a:defRPr lang="sv-SE" sz="8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999A75-0551-4B09-A151-24523DDA83A0}" type="slidenum">
              <a:rPr lang="sv-SE" sz="1050" smtClean="0"/>
              <a:pPr algn="r"/>
              <a:t>‹#›</a:t>
            </a:fld>
            <a:endParaRPr lang="sv-SE" sz="1050" dirty="0"/>
          </a:p>
        </p:txBody>
      </p:sp>
      <p:sp>
        <p:nvSpPr>
          <p:cNvPr id="8" name="textruta 7">
            <a:extLst>
              <a:ext uri="{FF2B5EF4-FFF2-40B4-BE49-F238E27FC236}">
                <a16:creationId xmlns:a16="http://schemas.microsoft.com/office/drawing/2014/main" id="{CAEB2E3D-92F2-44E1-BB5F-C8FAE387A996}"/>
              </a:ext>
            </a:extLst>
          </p:cNvPr>
          <p:cNvSpPr txBox="1"/>
          <p:nvPr/>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15" name="Bildobjekt 14" descr="Logo" title="Logo">
            <a:extLst>
              <a:ext uri="{FF2B5EF4-FFF2-40B4-BE49-F238E27FC236}">
                <a16:creationId xmlns:a16="http://schemas.microsoft.com/office/drawing/2014/main" id="{53DBAF1A-9C16-4587-BFC4-3086918DCB0D}"/>
              </a:ext>
            </a:extLst>
          </p:cNvPr>
          <p:cNvPicPr>
            <a:picLocks noChangeAspect="1"/>
          </p:cNvPicPr>
          <p:nvPr/>
        </p:nvPicPr>
        <p:blipFill>
          <a:blip r:embed="rId24"/>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9479092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Lst>
  <p:transition spd="med">
    <p:fade/>
  </p:transition>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8" pos="2880">
          <p15:clr>
            <a:srgbClr val="F26B43"/>
          </p15:clr>
        </p15:guide>
        <p15:guide id="9" orient="horz" pos="527">
          <p15:clr>
            <a:srgbClr val="F26B43"/>
          </p15:clr>
        </p15:guide>
        <p15:guide id="10" pos="226">
          <p15:clr>
            <a:srgbClr val="F26B43"/>
          </p15:clr>
        </p15:guide>
        <p15:guide id="11" pos="5534">
          <p15:clr>
            <a:srgbClr val="F26B43"/>
          </p15:clr>
        </p15:guide>
        <p15:guide id="12" orient="horz" pos="4179">
          <p15:clr>
            <a:srgbClr val="F26B43"/>
          </p15:clr>
        </p15:guide>
        <p15:guide id="13" orient="horz" pos="4111">
          <p15:clr>
            <a:srgbClr val="F26B43"/>
          </p15:clr>
        </p15:guide>
        <p15:guide id="14" orient="horz" pos="109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5.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58F5CB9-067B-43C0-9A90-04FE8CDF9210}"/>
              </a:ext>
            </a:extLst>
          </p:cNvPr>
          <p:cNvSpPr>
            <a:spLocks noGrp="1"/>
          </p:cNvSpPr>
          <p:nvPr>
            <p:ph type="ctrTitle"/>
          </p:nvPr>
        </p:nvSpPr>
        <p:spPr/>
        <p:txBody>
          <a:bodyPr/>
          <a:lstStyle/>
          <a:p>
            <a:r>
              <a:rPr lang="sv-SE" sz="2800" dirty="0"/>
              <a:t>Detaljplan för [Bostäder vid Stortorget]</a:t>
            </a:r>
            <a:br>
              <a:rPr lang="sv-SE" sz="2800" dirty="0"/>
            </a:br>
            <a:endParaRPr lang="sv-SE" sz="2800" dirty="0"/>
          </a:p>
        </p:txBody>
      </p:sp>
      <p:sp>
        <p:nvSpPr>
          <p:cNvPr id="5" name="Platshållare för text 4">
            <a:extLst>
              <a:ext uri="{FF2B5EF4-FFF2-40B4-BE49-F238E27FC236}">
                <a16:creationId xmlns:a16="http://schemas.microsoft.com/office/drawing/2014/main" id="{73719D79-FD67-42BC-9915-002E8D5C5A51}"/>
              </a:ext>
            </a:extLst>
          </p:cNvPr>
          <p:cNvSpPr>
            <a:spLocks noGrp="1"/>
          </p:cNvSpPr>
          <p:nvPr>
            <p:ph type="body" sz="quarter" idx="10"/>
          </p:nvPr>
        </p:nvSpPr>
        <p:spPr/>
        <p:txBody>
          <a:bodyPr/>
          <a:lstStyle/>
          <a:p>
            <a:r>
              <a:rPr lang="sv-SE" dirty="0"/>
              <a:t>Projektdirektiv och projektplan</a:t>
            </a:r>
          </a:p>
        </p:txBody>
      </p:sp>
      <p:sp>
        <p:nvSpPr>
          <p:cNvPr id="2" name="Platshållare för text 1">
            <a:extLst>
              <a:ext uri="{FF2B5EF4-FFF2-40B4-BE49-F238E27FC236}">
                <a16:creationId xmlns:a16="http://schemas.microsoft.com/office/drawing/2014/main" id="{2A47971C-D6EA-4C2E-9B3B-084C8A3AE699}"/>
              </a:ext>
            </a:extLst>
          </p:cNvPr>
          <p:cNvSpPr>
            <a:spLocks noGrp="1"/>
          </p:cNvSpPr>
          <p:nvPr>
            <p:ph type="body" sz="quarter" idx="11"/>
          </p:nvPr>
        </p:nvSpPr>
        <p:spPr>
          <a:xfrm>
            <a:off x="812110" y="3718797"/>
            <a:ext cx="5704252" cy="251417"/>
          </a:xfrm>
        </p:spPr>
        <p:txBody>
          <a:bodyPr/>
          <a:lstStyle/>
          <a:p>
            <a:r>
              <a:rPr lang="sv-SE" dirty="0"/>
              <a:t>[2018-07-16]</a:t>
            </a:r>
          </a:p>
          <a:p>
            <a:r>
              <a:rPr lang="sv-SE" dirty="0"/>
              <a:t>Diarienummer: 0559/05 </a:t>
            </a:r>
          </a:p>
          <a:p>
            <a:r>
              <a:rPr lang="sv-SE" dirty="0"/>
              <a:t>Projektägare: Mari Tastare, Stadsbyggnadskontoret</a:t>
            </a:r>
          </a:p>
          <a:p>
            <a:r>
              <a:rPr lang="sv-SE" dirty="0"/>
              <a:t>Projektledare: Hamid Akhlaghi Boozani, Stadsbyggnadskontoret</a:t>
            </a:r>
          </a:p>
        </p:txBody>
      </p:sp>
      <p:sp>
        <p:nvSpPr>
          <p:cNvPr id="6" name="Rektangel 5">
            <a:extLst>
              <a:ext uri="{FF2B5EF4-FFF2-40B4-BE49-F238E27FC236}">
                <a16:creationId xmlns:a16="http://schemas.microsoft.com/office/drawing/2014/main" id="{A81C6F10-A9DD-41F9-B841-38D2F3C5EB91}"/>
              </a:ext>
            </a:extLst>
          </p:cNvPr>
          <p:cNvSpPr/>
          <p:nvPr/>
        </p:nvSpPr>
        <p:spPr>
          <a:xfrm>
            <a:off x="9183043" y="0"/>
            <a:ext cx="2880000" cy="5286062"/>
          </a:xfrm>
          <a:prstGeom prst="rect">
            <a:avLst/>
          </a:prstGeom>
        </p:spPr>
        <p:txBody>
          <a:bodyPr wrap="square">
            <a:spAutoFit/>
          </a:bodyPr>
          <a:lstStyle/>
          <a:p>
            <a:pPr>
              <a:lnSpc>
                <a:spcPts val="1500"/>
              </a:lnSpc>
              <a:spcAft>
                <a:spcPts val="600"/>
              </a:spcAft>
            </a:pPr>
            <a:r>
              <a:rPr lang="sv-SE" sz="1600" b="1" dirty="0">
                <a:solidFill>
                  <a:srgbClr val="FF0000"/>
                </a:solidFill>
                <a:latin typeface="Times New Roman" panose="02020603050405020304" pitchFamily="18" charset="0"/>
                <a:ea typeface="Calibri" panose="020F0502020204030204" pitchFamily="34" charset="0"/>
              </a:rPr>
              <a:t>Instruktion</a:t>
            </a:r>
          </a:p>
          <a:p>
            <a:pPr>
              <a:lnSpc>
                <a:spcPts val="1500"/>
              </a:lnSpc>
              <a:spcAft>
                <a:spcPts val="600"/>
              </a:spcAft>
            </a:pPr>
            <a:r>
              <a:rPr lang="sv-SE" sz="1200" b="1" dirty="0">
                <a:solidFill>
                  <a:srgbClr val="FF0000"/>
                </a:solidFill>
                <a:latin typeface="Times New Roman" panose="02020603050405020304" pitchFamily="18" charset="0"/>
                <a:ea typeface="Calibri" panose="020F0502020204030204" pitchFamily="34" charset="0"/>
              </a:rPr>
              <a:t>Namngivning</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Rubriken ska stämma överens med Projektets namn i diariet och i projektplaneringsverktyget (PLEX/</a:t>
            </a:r>
            <a:r>
              <a:rPr lang="sv-SE" sz="1200" dirty="0" err="1">
                <a:solidFill>
                  <a:srgbClr val="FF0000"/>
                </a:solidFill>
                <a:latin typeface="Times New Roman" panose="02020603050405020304" pitchFamily="18" charset="0"/>
                <a:ea typeface="Calibri" panose="020F0502020204030204" pitchFamily="34" charset="0"/>
              </a:rPr>
              <a:t>Antura</a:t>
            </a:r>
            <a:r>
              <a:rPr lang="sv-SE" sz="1200" dirty="0">
                <a:solidFill>
                  <a:srgbClr val="FF0000"/>
                </a:solidFill>
                <a:latin typeface="Times New Roman" panose="02020603050405020304" pitchFamily="18" charset="0"/>
                <a:ea typeface="Calibri" panose="020F0502020204030204" pitchFamily="34" charset="0"/>
              </a:rPr>
              <a:t>).</a:t>
            </a:r>
          </a:p>
          <a:p>
            <a:pPr>
              <a:lnSpc>
                <a:spcPts val="1500"/>
              </a:lnSpc>
              <a:spcAft>
                <a:spcPts val="600"/>
              </a:spcAft>
            </a:pPr>
            <a:r>
              <a:rPr lang="sv-SE" sz="1200" b="1" dirty="0">
                <a:solidFill>
                  <a:srgbClr val="FF0000"/>
                </a:solidFill>
                <a:latin typeface="Times New Roman" panose="02020603050405020304" pitchFamily="18" charset="0"/>
                <a:ea typeface="Calibri" panose="020F0502020204030204" pitchFamily="34" charset="0"/>
              </a:rPr>
              <a:t>Datering</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Publiceringsdatum är det datumet då dokumentet anses vara färdig.</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Datumet bör uppdateras vid redigeringar som tillkommer i efterhand. Datum för </a:t>
            </a:r>
            <a:r>
              <a:rPr lang="sv-SE" sz="1200" dirty="0" err="1">
                <a:solidFill>
                  <a:srgbClr val="FF0000"/>
                </a:solidFill>
                <a:latin typeface="Times New Roman" panose="02020603050405020304" pitchFamily="18" charset="0"/>
                <a:ea typeface="Calibri" panose="020F0502020204030204" pitchFamily="34" charset="0"/>
              </a:rPr>
              <a:t>för</a:t>
            </a:r>
            <a:r>
              <a:rPr lang="sv-SE" sz="1200" dirty="0">
                <a:solidFill>
                  <a:srgbClr val="FF0000"/>
                </a:solidFill>
                <a:latin typeface="Times New Roman" panose="02020603050405020304" pitchFamily="18" charset="0"/>
                <a:ea typeface="Calibri" panose="020F0502020204030204" pitchFamily="34" charset="0"/>
              </a:rPr>
              <a:t> de olika redigeringar sammanställas i tabellen för versionshantering.   </a:t>
            </a:r>
          </a:p>
          <a:p>
            <a:pPr>
              <a:lnSpc>
                <a:spcPts val="1500"/>
              </a:lnSpc>
              <a:spcAft>
                <a:spcPts val="600"/>
              </a:spcAft>
            </a:pPr>
            <a:r>
              <a:rPr lang="sv-SE" sz="1200" b="1" dirty="0">
                <a:solidFill>
                  <a:srgbClr val="FF0000"/>
                </a:solidFill>
                <a:latin typeface="Times New Roman" panose="02020603050405020304" pitchFamily="18" charset="0"/>
                <a:ea typeface="Calibri" panose="020F0502020204030204" pitchFamily="34" charset="0"/>
              </a:rPr>
              <a:t>Projektägare</a:t>
            </a:r>
            <a:r>
              <a:rPr lang="sv-SE" sz="1200" dirty="0">
                <a:solidFill>
                  <a:srgbClr val="FF0000"/>
                </a:solidFill>
                <a:latin typeface="Times New Roman" panose="02020603050405020304" pitchFamily="18" charset="0"/>
                <a:ea typeface="Calibri" panose="020F0502020204030204" pitchFamily="34" charset="0"/>
              </a:rPr>
              <a:t> är i normalfallet planchef</a:t>
            </a:r>
          </a:p>
          <a:p>
            <a:pPr>
              <a:lnSpc>
                <a:spcPts val="1500"/>
              </a:lnSpc>
              <a:spcAft>
                <a:spcPts val="600"/>
              </a:spcAft>
            </a:pPr>
            <a:r>
              <a:rPr lang="sv-SE" sz="1200" b="1" dirty="0">
                <a:solidFill>
                  <a:srgbClr val="FF0000"/>
                </a:solidFill>
                <a:latin typeface="Times New Roman" panose="02020603050405020304" pitchFamily="18" charset="0"/>
                <a:ea typeface="Calibri" panose="020F0502020204030204" pitchFamily="34" charset="0"/>
              </a:rPr>
              <a:t>Projektledare</a:t>
            </a:r>
            <a:r>
              <a:rPr lang="sv-SE" sz="1200" dirty="0">
                <a:solidFill>
                  <a:srgbClr val="FF0000"/>
                </a:solidFill>
                <a:latin typeface="Times New Roman" panose="02020603050405020304" pitchFamily="18" charset="0"/>
                <a:ea typeface="Calibri" panose="020F0502020204030204" pitchFamily="34" charset="0"/>
              </a:rPr>
              <a:t> är i normalfallet Planandläggare på SBK eller konsultsamordnare (i fall planen görs av en konsult).</a:t>
            </a:r>
          </a:p>
          <a:p>
            <a:pPr>
              <a:lnSpc>
                <a:spcPts val="1500"/>
              </a:lnSpc>
              <a:spcAft>
                <a:spcPts val="600"/>
              </a:spcAft>
            </a:pPr>
            <a:r>
              <a:rPr lang="sv-SE" sz="1200" b="1" dirty="0">
                <a:solidFill>
                  <a:srgbClr val="FF0000"/>
                </a:solidFill>
                <a:latin typeface="Times New Roman" panose="02020603050405020304" pitchFamily="18" charset="0"/>
                <a:ea typeface="Calibri" panose="020F0502020204030204" pitchFamily="34" charset="0"/>
              </a:rPr>
              <a:t>Arkivering/diarieföring</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Denna handling ska </a:t>
            </a:r>
            <a:r>
              <a:rPr lang="sv-SE" sz="1200" u="sng" dirty="0">
                <a:solidFill>
                  <a:srgbClr val="FF0000"/>
                </a:solidFill>
                <a:latin typeface="Times New Roman" panose="02020603050405020304" pitchFamily="18" charset="0"/>
                <a:ea typeface="Calibri" panose="020F0502020204030204" pitchFamily="34" charset="0"/>
              </a:rPr>
              <a:t>INTE</a:t>
            </a:r>
            <a:r>
              <a:rPr lang="sv-SE" sz="1200" dirty="0">
                <a:solidFill>
                  <a:srgbClr val="FF0000"/>
                </a:solidFill>
                <a:latin typeface="Times New Roman" panose="02020603050405020304" pitchFamily="18" charset="0"/>
                <a:ea typeface="Calibri" panose="020F0502020204030204" pitchFamily="34" charset="0"/>
              </a:rPr>
              <a:t> diarieföras. </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Den ska sparat i </a:t>
            </a:r>
            <a:r>
              <a:rPr lang="sv-SE" sz="1200" dirty="0" err="1">
                <a:solidFill>
                  <a:srgbClr val="FF0000"/>
                </a:solidFill>
                <a:latin typeface="Times New Roman" panose="02020603050405020304" pitchFamily="18" charset="0"/>
                <a:ea typeface="Calibri" panose="020F0502020204030204" pitchFamily="34" charset="0"/>
              </a:rPr>
              <a:t>powerpoint</a:t>
            </a:r>
            <a:r>
              <a:rPr lang="sv-SE" sz="1200" dirty="0">
                <a:solidFill>
                  <a:srgbClr val="FF0000"/>
                </a:solidFill>
                <a:latin typeface="Times New Roman" panose="02020603050405020304" pitchFamily="18" charset="0"/>
                <a:ea typeface="Calibri" panose="020F0502020204030204" pitchFamily="34" charset="0"/>
              </a:rPr>
              <a:t> och vid behov </a:t>
            </a:r>
            <a:r>
              <a:rPr lang="sv-SE" sz="1200" dirty="0" err="1">
                <a:solidFill>
                  <a:srgbClr val="FF0000"/>
                </a:solidFill>
                <a:latin typeface="Times New Roman" panose="02020603050405020304" pitchFamily="18" charset="0"/>
                <a:ea typeface="Calibri" panose="020F0502020204030204" pitchFamily="34" charset="0"/>
              </a:rPr>
              <a:t>pdf</a:t>
            </a:r>
            <a:r>
              <a:rPr lang="sv-SE" sz="1200" dirty="0">
                <a:solidFill>
                  <a:srgbClr val="FF0000"/>
                </a:solidFill>
                <a:latin typeface="Times New Roman" panose="02020603050405020304" pitchFamily="18" charset="0"/>
                <a:ea typeface="Calibri" panose="020F0502020204030204" pitchFamily="34" charset="0"/>
              </a:rPr>
              <a:t> format i projektets mapp på K:/ i undermappen projektbeställning och planstart/projektdirektiv och projektplan. </a:t>
            </a:r>
          </a:p>
        </p:txBody>
      </p:sp>
      <p:graphicFrame>
        <p:nvGraphicFramePr>
          <p:cNvPr id="3" name="Tabell 2">
            <a:extLst>
              <a:ext uri="{FF2B5EF4-FFF2-40B4-BE49-F238E27FC236}">
                <a16:creationId xmlns:a16="http://schemas.microsoft.com/office/drawing/2014/main" id="{91FE8D39-B68E-429A-8816-8AC68C98C1FC}"/>
              </a:ext>
            </a:extLst>
          </p:cNvPr>
          <p:cNvGraphicFramePr>
            <a:graphicFrameLocks noGrp="1"/>
          </p:cNvGraphicFramePr>
          <p:nvPr>
            <p:extLst>
              <p:ext uri="{D42A27DB-BD31-4B8C-83A1-F6EECF244321}">
                <p14:modId xmlns:p14="http://schemas.microsoft.com/office/powerpoint/2010/main" val="1678247451"/>
              </p:ext>
            </p:extLst>
          </p:nvPr>
        </p:nvGraphicFramePr>
        <p:xfrm>
          <a:off x="812108" y="4883902"/>
          <a:ext cx="5030907" cy="1243965"/>
        </p:xfrm>
        <a:graphic>
          <a:graphicData uri="http://schemas.openxmlformats.org/drawingml/2006/table">
            <a:tbl>
              <a:tblPr firstRow="1" bandRow="1">
                <a:tableStyleId>{5940675A-B579-460E-94D1-54222C63F5DA}</a:tableStyleId>
              </a:tblPr>
              <a:tblGrid>
                <a:gridCol w="916108">
                  <a:extLst>
                    <a:ext uri="{9D8B030D-6E8A-4147-A177-3AD203B41FA5}">
                      <a16:colId xmlns:a16="http://schemas.microsoft.com/office/drawing/2014/main" val="3155244260"/>
                    </a:ext>
                  </a:extLst>
                </a:gridCol>
                <a:gridCol w="704088">
                  <a:extLst>
                    <a:ext uri="{9D8B030D-6E8A-4147-A177-3AD203B41FA5}">
                      <a16:colId xmlns:a16="http://schemas.microsoft.com/office/drawing/2014/main" val="2169837687"/>
                    </a:ext>
                  </a:extLst>
                </a:gridCol>
                <a:gridCol w="2152984">
                  <a:extLst>
                    <a:ext uri="{9D8B030D-6E8A-4147-A177-3AD203B41FA5}">
                      <a16:colId xmlns:a16="http://schemas.microsoft.com/office/drawing/2014/main" val="1507825927"/>
                    </a:ext>
                  </a:extLst>
                </a:gridCol>
                <a:gridCol w="1257727">
                  <a:extLst>
                    <a:ext uri="{9D8B030D-6E8A-4147-A177-3AD203B41FA5}">
                      <a16:colId xmlns:a16="http://schemas.microsoft.com/office/drawing/2014/main" val="4075103110"/>
                    </a:ext>
                  </a:extLst>
                </a:gridCol>
              </a:tblGrid>
              <a:tr h="0">
                <a:tc gridSpan="4">
                  <a:txBody>
                    <a:bodyPr/>
                    <a:lstStyle/>
                    <a:p>
                      <a:pPr>
                        <a:lnSpc>
                          <a:spcPct val="115000"/>
                        </a:lnSpc>
                        <a:spcAft>
                          <a:spcPts val="800"/>
                        </a:spcAft>
                      </a:pPr>
                      <a:r>
                        <a:rPr lang="sv-SE" sz="1100" dirty="0">
                          <a:effectLst/>
                        </a:rPr>
                        <a:t>Versionshantering</a:t>
                      </a:r>
                      <a:endParaRPr lang="sv-SE" sz="1100" dirty="0">
                        <a:effectLst/>
                        <a:latin typeface="+mn-lt"/>
                        <a:ea typeface="Times New Roman" panose="02020603050405020304" pitchFamily="18" charset="0"/>
                        <a:cs typeface="Times New Roman" panose="02020603050405020304" pitchFamily="18" charset="0"/>
                      </a:endParaRPr>
                    </a:p>
                  </a:txBody>
                  <a:tcPr marL="68580" marR="68580" marT="36195" marB="36195"/>
                </a:tc>
                <a:tc hMerge="1">
                  <a:txBody>
                    <a:bodyPr/>
                    <a:lstStyle/>
                    <a:p>
                      <a:pPr>
                        <a:lnSpc>
                          <a:spcPct val="115000"/>
                        </a:lnSpc>
                        <a:spcAft>
                          <a:spcPts val="800"/>
                        </a:spcAft>
                      </a:pPr>
                      <a:endParaRPr lang="sv-S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hMerge="1">
                  <a:txBody>
                    <a:bodyPr/>
                    <a:lstStyle/>
                    <a:p>
                      <a:pPr>
                        <a:lnSpc>
                          <a:spcPct val="115000"/>
                        </a:lnSpc>
                        <a:spcAft>
                          <a:spcPts val="800"/>
                        </a:spcAft>
                      </a:pPr>
                      <a:endParaRPr lang="sv-S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hMerge="1">
                  <a:txBody>
                    <a:bodyPr/>
                    <a:lstStyle/>
                    <a:p>
                      <a:pPr>
                        <a:lnSpc>
                          <a:spcPct val="115000"/>
                        </a:lnSpc>
                        <a:spcAft>
                          <a:spcPts val="800"/>
                        </a:spcAft>
                      </a:pPr>
                      <a:endParaRPr lang="sv-SE"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2763801456"/>
                  </a:ext>
                </a:extLst>
              </a:tr>
              <a:tr h="0">
                <a:tc>
                  <a:txBody>
                    <a:bodyPr/>
                    <a:lstStyle/>
                    <a:p>
                      <a:pPr>
                        <a:lnSpc>
                          <a:spcPct val="115000"/>
                        </a:lnSpc>
                        <a:spcAft>
                          <a:spcPts val="800"/>
                        </a:spcAft>
                      </a:pPr>
                      <a:r>
                        <a:rPr lang="sv-SE" sz="1100" dirty="0">
                          <a:effectLst/>
                        </a:rPr>
                        <a:t>Datum</a:t>
                      </a:r>
                      <a:endParaRPr lang="sv-SE" sz="1100" dirty="0">
                        <a:effectLst/>
                        <a:latin typeface="+mn-lt"/>
                        <a:ea typeface="Times New Roman" panose="02020603050405020304" pitchFamily="18" charset="0"/>
                        <a:cs typeface="Times New Roman" panose="02020603050405020304" pitchFamily="18" charset="0"/>
                      </a:endParaRPr>
                    </a:p>
                  </a:txBody>
                  <a:tcPr marL="68580" marR="68580" marT="36195" marB="36195"/>
                </a:tc>
                <a:tc>
                  <a:txBody>
                    <a:bodyPr/>
                    <a:lstStyle/>
                    <a:p>
                      <a:pPr>
                        <a:lnSpc>
                          <a:spcPct val="115000"/>
                        </a:lnSpc>
                        <a:spcAft>
                          <a:spcPts val="800"/>
                        </a:spcAft>
                      </a:pPr>
                      <a:r>
                        <a:rPr lang="sv-SE" sz="1100" dirty="0">
                          <a:effectLst/>
                        </a:rPr>
                        <a:t>Version</a:t>
                      </a:r>
                      <a:endParaRPr lang="sv-SE" sz="1100" dirty="0">
                        <a:effectLst/>
                        <a:latin typeface="+mn-lt"/>
                        <a:ea typeface="Times New Roman" panose="02020603050405020304" pitchFamily="18" charset="0"/>
                        <a:cs typeface="Times New Roman" panose="02020603050405020304" pitchFamily="18" charset="0"/>
                      </a:endParaRPr>
                    </a:p>
                  </a:txBody>
                  <a:tcPr marL="68580" marR="68580" marT="36195" marB="36195"/>
                </a:tc>
                <a:tc>
                  <a:txBody>
                    <a:bodyPr/>
                    <a:lstStyle/>
                    <a:p>
                      <a:pPr>
                        <a:lnSpc>
                          <a:spcPct val="115000"/>
                        </a:lnSpc>
                        <a:spcAft>
                          <a:spcPts val="800"/>
                        </a:spcAft>
                      </a:pPr>
                      <a:r>
                        <a:rPr lang="sv-SE" sz="1100">
                          <a:effectLst/>
                        </a:rPr>
                        <a:t>Beskrivning</a:t>
                      </a:r>
                      <a:endParaRPr lang="sv-SE" sz="1100">
                        <a:effectLst/>
                        <a:latin typeface="+mn-lt"/>
                        <a:ea typeface="Times New Roman" panose="02020603050405020304" pitchFamily="18" charset="0"/>
                        <a:cs typeface="Times New Roman" panose="02020603050405020304" pitchFamily="18" charset="0"/>
                      </a:endParaRPr>
                    </a:p>
                  </a:txBody>
                  <a:tcPr marL="68580" marR="68580" marT="36195" marB="36195"/>
                </a:tc>
                <a:tc>
                  <a:txBody>
                    <a:bodyPr/>
                    <a:lstStyle/>
                    <a:p>
                      <a:pPr>
                        <a:lnSpc>
                          <a:spcPct val="115000"/>
                        </a:lnSpc>
                        <a:spcAft>
                          <a:spcPts val="800"/>
                        </a:spcAft>
                      </a:pPr>
                      <a:r>
                        <a:rPr lang="sv-SE" sz="1100">
                          <a:effectLst/>
                        </a:rPr>
                        <a:t>Ändrat av</a:t>
                      </a:r>
                      <a:endParaRPr lang="sv-SE" sz="1100">
                        <a:effectLst/>
                        <a:latin typeface="+mn-lt"/>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3825860498"/>
                  </a:ext>
                </a:extLst>
              </a:tr>
              <a:tr h="0">
                <a:tc>
                  <a:txBody>
                    <a:bodyPr/>
                    <a:lstStyle/>
                    <a:p>
                      <a:pPr>
                        <a:lnSpc>
                          <a:spcPct val="115000"/>
                        </a:lnSpc>
                        <a:spcAft>
                          <a:spcPts val="800"/>
                        </a:spcAft>
                      </a:pPr>
                      <a:endParaRPr lang="sv-SE" sz="1100" dirty="0">
                        <a:effectLst/>
                        <a:latin typeface="+mn-lt"/>
                        <a:ea typeface="Times New Roman" panose="02020603050405020304" pitchFamily="18" charset="0"/>
                        <a:cs typeface="Times New Roman" panose="02020603050405020304" pitchFamily="18" charset="0"/>
                      </a:endParaRPr>
                    </a:p>
                  </a:txBody>
                  <a:tcPr marL="68580" marR="68580" marT="36195" marB="36195"/>
                </a:tc>
                <a:tc>
                  <a:txBody>
                    <a:bodyPr/>
                    <a:lstStyle/>
                    <a:p>
                      <a:pPr>
                        <a:lnSpc>
                          <a:spcPct val="115000"/>
                        </a:lnSpc>
                        <a:spcAft>
                          <a:spcPts val="800"/>
                        </a:spcAft>
                      </a:pPr>
                      <a:endParaRPr lang="sv-SE" sz="1100" dirty="0">
                        <a:effectLst/>
                        <a:latin typeface="+mn-lt"/>
                        <a:ea typeface="Times New Roman" panose="02020603050405020304" pitchFamily="18" charset="0"/>
                        <a:cs typeface="Times New Roman" panose="02020603050405020304" pitchFamily="18" charset="0"/>
                      </a:endParaRPr>
                    </a:p>
                  </a:txBody>
                  <a:tcPr marL="68580" marR="68580" marT="36195" marB="36195"/>
                </a:tc>
                <a:tc>
                  <a:txBody>
                    <a:bodyPr/>
                    <a:lstStyle/>
                    <a:p>
                      <a:pPr>
                        <a:lnSpc>
                          <a:spcPct val="115000"/>
                        </a:lnSpc>
                        <a:spcAft>
                          <a:spcPts val="800"/>
                        </a:spcAft>
                      </a:pPr>
                      <a:endParaRPr lang="sv-SE" sz="1100" dirty="0">
                        <a:effectLst/>
                        <a:latin typeface="+mn-lt"/>
                        <a:ea typeface="Times New Roman" panose="02020603050405020304" pitchFamily="18" charset="0"/>
                        <a:cs typeface="Times New Roman" panose="02020603050405020304" pitchFamily="18" charset="0"/>
                      </a:endParaRPr>
                    </a:p>
                  </a:txBody>
                  <a:tcPr marL="68580" marR="68580" marT="36195" marB="36195"/>
                </a:tc>
                <a:tc>
                  <a:txBody>
                    <a:bodyPr/>
                    <a:lstStyle/>
                    <a:p>
                      <a:pPr>
                        <a:lnSpc>
                          <a:spcPct val="115000"/>
                        </a:lnSpc>
                        <a:spcAft>
                          <a:spcPts val="800"/>
                        </a:spcAft>
                      </a:pPr>
                      <a:endParaRPr lang="sv-SE" sz="1100" dirty="0">
                        <a:effectLst/>
                        <a:latin typeface="+mn-lt"/>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4216194883"/>
                  </a:ext>
                </a:extLst>
              </a:tr>
              <a:tr h="0">
                <a:tc>
                  <a:txBody>
                    <a:bodyPr/>
                    <a:lstStyle/>
                    <a:p>
                      <a:pPr>
                        <a:lnSpc>
                          <a:spcPct val="115000"/>
                        </a:lnSpc>
                        <a:spcAft>
                          <a:spcPts val="800"/>
                        </a:spcAft>
                      </a:pPr>
                      <a:r>
                        <a:rPr lang="sv-SE" sz="1100">
                          <a:effectLst/>
                        </a:rPr>
                        <a:t> </a:t>
                      </a:r>
                      <a:endParaRPr lang="sv-SE" sz="1100">
                        <a:effectLst/>
                        <a:latin typeface="+mn-lt"/>
                        <a:ea typeface="Times New Roman" panose="02020603050405020304" pitchFamily="18" charset="0"/>
                        <a:cs typeface="Times New Roman" panose="02020603050405020304" pitchFamily="18" charset="0"/>
                      </a:endParaRPr>
                    </a:p>
                  </a:txBody>
                  <a:tcPr marL="68580" marR="68580" marT="36195" marB="36195"/>
                </a:tc>
                <a:tc>
                  <a:txBody>
                    <a:bodyPr/>
                    <a:lstStyle/>
                    <a:p>
                      <a:pPr>
                        <a:lnSpc>
                          <a:spcPct val="115000"/>
                        </a:lnSpc>
                        <a:spcAft>
                          <a:spcPts val="800"/>
                        </a:spcAft>
                      </a:pPr>
                      <a:r>
                        <a:rPr lang="sv-SE" sz="1100">
                          <a:effectLst/>
                        </a:rPr>
                        <a:t> </a:t>
                      </a:r>
                      <a:endParaRPr lang="sv-SE" sz="1100">
                        <a:effectLst/>
                        <a:latin typeface="+mn-lt"/>
                        <a:ea typeface="Times New Roman" panose="02020603050405020304" pitchFamily="18" charset="0"/>
                        <a:cs typeface="Times New Roman" panose="02020603050405020304" pitchFamily="18" charset="0"/>
                      </a:endParaRPr>
                    </a:p>
                  </a:txBody>
                  <a:tcPr marL="68580" marR="68580" marT="36195" marB="36195"/>
                </a:tc>
                <a:tc>
                  <a:txBody>
                    <a:bodyPr/>
                    <a:lstStyle/>
                    <a:p>
                      <a:pPr>
                        <a:lnSpc>
                          <a:spcPct val="115000"/>
                        </a:lnSpc>
                        <a:spcAft>
                          <a:spcPts val="800"/>
                        </a:spcAft>
                      </a:pPr>
                      <a:r>
                        <a:rPr lang="sv-SE" sz="1100">
                          <a:effectLst/>
                        </a:rPr>
                        <a:t> </a:t>
                      </a:r>
                      <a:endParaRPr lang="sv-SE" sz="1100">
                        <a:effectLst/>
                        <a:latin typeface="+mn-lt"/>
                        <a:ea typeface="Times New Roman" panose="02020603050405020304" pitchFamily="18" charset="0"/>
                        <a:cs typeface="Times New Roman" panose="02020603050405020304" pitchFamily="18" charset="0"/>
                      </a:endParaRPr>
                    </a:p>
                  </a:txBody>
                  <a:tcPr marL="68580" marR="68580" marT="36195" marB="36195"/>
                </a:tc>
                <a:tc>
                  <a:txBody>
                    <a:bodyPr/>
                    <a:lstStyle/>
                    <a:p>
                      <a:pPr>
                        <a:lnSpc>
                          <a:spcPct val="115000"/>
                        </a:lnSpc>
                        <a:spcAft>
                          <a:spcPts val="800"/>
                        </a:spcAft>
                      </a:pPr>
                      <a:r>
                        <a:rPr lang="sv-SE" sz="1100">
                          <a:effectLst/>
                        </a:rPr>
                        <a:t> </a:t>
                      </a:r>
                      <a:endParaRPr lang="sv-SE" sz="1100">
                        <a:effectLst/>
                        <a:latin typeface="+mn-lt"/>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832663437"/>
                  </a:ext>
                </a:extLst>
              </a:tr>
              <a:tr h="0">
                <a:tc>
                  <a:txBody>
                    <a:bodyPr/>
                    <a:lstStyle/>
                    <a:p>
                      <a:pPr>
                        <a:lnSpc>
                          <a:spcPct val="115000"/>
                        </a:lnSpc>
                        <a:spcAft>
                          <a:spcPts val="800"/>
                        </a:spcAft>
                      </a:pPr>
                      <a:r>
                        <a:rPr lang="sv-SE" sz="1100">
                          <a:effectLst/>
                        </a:rPr>
                        <a:t> </a:t>
                      </a:r>
                      <a:endParaRPr lang="sv-SE" sz="1100">
                        <a:effectLst/>
                        <a:latin typeface="+mn-lt"/>
                        <a:ea typeface="Times New Roman" panose="02020603050405020304" pitchFamily="18" charset="0"/>
                        <a:cs typeface="Times New Roman" panose="02020603050405020304" pitchFamily="18" charset="0"/>
                      </a:endParaRPr>
                    </a:p>
                  </a:txBody>
                  <a:tcPr marL="68580" marR="68580" marT="36195" marB="36195"/>
                </a:tc>
                <a:tc>
                  <a:txBody>
                    <a:bodyPr/>
                    <a:lstStyle/>
                    <a:p>
                      <a:pPr>
                        <a:lnSpc>
                          <a:spcPct val="115000"/>
                        </a:lnSpc>
                        <a:spcAft>
                          <a:spcPts val="800"/>
                        </a:spcAft>
                      </a:pPr>
                      <a:r>
                        <a:rPr lang="sv-SE" sz="1100">
                          <a:effectLst/>
                        </a:rPr>
                        <a:t> </a:t>
                      </a:r>
                      <a:endParaRPr lang="sv-SE" sz="1100">
                        <a:effectLst/>
                        <a:latin typeface="+mn-lt"/>
                        <a:ea typeface="Times New Roman" panose="02020603050405020304" pitchFamily="18" charset="0"/>
                        <a:cs typeface="Times New Roman" panose="02020603050405020304" pitchFamily="18" charset="0"/>
                      </a:endParaRPr>
                    </a:p>
                  </a:txBody>
                  <a:tcPr marL="68580" marR="68580" marT="36195" marB="36195"/>
                </a:tc>
                <a:tc>
                  <a:txBody>
                    <a:bodyPr/>
                    <a:lstStyle/>
                    <a:p>
                      <a:pPr>
                        <a:lnSpc>
                          <a:spcPct val="115000"/>
                        </a:lnSpc>
                        <a:spcAft>
                          <a:spcPts val="800"/>
                        </a:spcAft>
                      </a:pPr>
                      <a:r>
                        <a:rPr lang="sv-SE" sz="1100">
                          <a:effectLst/>
                        </a:rPr>
                        <a:t> </a:t>
                      </a:r>
                      <a:endParaRPr lang="sv-SE" sz="1100">
                        <a:effectLst/>
                        <a:latin typeface="+mn-lt"/>
                        <a:ea typeface="Times New Roman" panose="02020603050405020304" pitchFamily="18" charset="0"/>
                        <a:cs typeface="Times New Roman" panose="02020603050405020304" pitchFamily="18" charset="0"/>
                      </a:endParaRPr>
                    </a:p>
                  </a:txBody>
                  <a:tcPr marL="68580" marR="68580" marT="36195" marB="36195"/>
                </a:tc>
                <a:tc>
                  <a:txBody>
                    <a:bodyPr/>
                    <a:lstStyle/>
                    <a:p>
                      <a:pPr>
                        <a:lnSpc>
                          <a:spcPct val="115000"/>
                        </a:lnSpc>
                        <a:spcAft>
                          <a:spcPts val="800"/>
                        </a:spcAft>
                      </a:pPr>
                      <a:r>
                        <a:rPr lang="sv-SE" sz="1100" dirty="0">
                          <a:effectLst/>
                        </a:rPr>
                        <a:t> </a:t>
                      </a:r>
                      <a:endParaRPr lang="sv-SE" sz="1100" dirty="0">
                        <a:effectLst/>
                        <a:latin typeface="+mn-lt"/>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452358285"/>
                  </a:ext>
                </a:extLst>
              </a:tr>
            </a:tbl>
          </a:graphicData>
        </a:graphic>
      </p:graphicFrame>
    </p:spTree>
    <p:extLst>
      <p:ext uri="{BB962C8B-B14F-4D97-AF65-F5344CB8AC3E}">
        <p14:creationId xmlns:p14="http://schemas.microsoft.com/office/powerpoint/2010/main" val="207613743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5089ED-9B0C-475D-BAE7-35DD88A0CDAA}"/>
              </a:ext>
            </a:extLst>
          </p:cNvPr>
          <p:cNvSpPr>
            <a:spLocks noGrp="1"/>
          </p:cNvSpPr>
          <p:nvPr>
            <p:ph type="title"/>
          </p:nvPr>
        </p:nvSpPr>
        <p:spPr/>
        <p:txBody>
          <a:bodyPr/>
          <a:lstStyle/>
          <a:p>
            <a:r>
              <a:rPr lang="sv-SE" dirty="0"/>
              <a:t>Förväntningar på planarbetet</a:t>
            </a:r>
          </a:p>
        </p:txBody>
      </p:sp>
      <p:sp>
        <p:nvSpPr>
          <p:cNvPr id="3" name="Platshållare för text 2">
            <a:extLst>
              <a:ext uri="{FF2B5EF4-FFF2-40B4-BE49-F238E27FC236}">
                <a16:creationId xmlns:a16="http://schemas.microsoft.com/office/drawing/2014/main" id="{4C89D87B-567C-48C9-9291-DE78B97347AE}"/>
              </a:ext>
            </a:extLst>
          </p:cNvPr>
          <p:cNvSpPr>
            <a:spLocks noGrp="1"/>
          </p:cNvSpPr>
          <p:nvPr>
            <p:ph type="body" sz="quarter" idx="13"/>
          </p:nvPr>
        </p:nvSpPr>
        <p:spPr/>
        <p:txBody>
          <a:bodyPr/>
          <a:lstStyle/>
          <a:p>
            <a:pPr marL="0" indent="0">
              <a:buNone/>
            </a:pPr>
            <a:r>
              <a:rPr lang="sv-SE" dirty="0"/>
              <a:t>Behov av utredningar och bedömningsunderlag</a:t>
            </a:r>
          </a:p>
        </p:txBody>
      </p:sp>
      <p:graphicFrame>
        <p:nvGraphicFramePr>
          <p:cNvPr id="5" name="Tabell 4">
            <a:extLst>
              <a:ext uri="{FF2B5EF4-FFF2-40B4-BE49-F238E27FC236}">
                <a16:creationId xmlns:a16="http://schemas.microsoft.com/office/drawing/2014/main" id="{13D95B0E-DABC-4160-8338-B8DA66704652}"/>
              </a:ext>
            </a:extLst>
          </p:cNvPr>
          <p:cNvGraphicFramePr>
            <a:graphicFrameLocks noGrp="1"/>
          </p:cNvGraphicFramePr>
          <p:nvPr>
            <p:extLst>
              <p:ext uri="{D42A27DB-BD31-4B8C-83A1-F6EECF244321}">
                <p14:modId xmlns:p14="http://schemas.microsoft.com/office/powerpoint/2010/main" val="1274315814"/>
              </p:ext>
            </p:extLst>
          </p:nvPr>
        </p:nvGraphicFramePr>
        <p:xfrm>
          <a:off x="535781" y="1840523"/>
          <a:ext cx="8214818" cy="4365452"/>
        </p:xfrm>
        <a:graphic>
          <a:graphicData uri="http://schemas.openxmlformats.org/drawingml/2006/table">
            <a:tbl>
              <a:tblPr firstRow="1" bandRow="1">
                <a:tableStyleId>{C083E6E3-FA7D-4D7B-A595-EF9225AFEA82}</a:tableStyleId>
              </a:tblPr>
              <a:tblGrid>
                <a:gridCol w="1938800">
                  <a:extLst>
                    <a:ext uri="{9D8B030D-6E8A-4147-A177-3AD203B41FA5}">
                      <a16:colId xmlns:a16="http://schemas.microsoft.com/office/drawing/2014/main" val="1236395369"/>
                    </a:ext>
                  </a:extLst>
                </a:gridCol>
                <a:gridCol w="2073722">
                  <a:extLst>
                    <a:ext uri="{9D8B030D-6E8A-4147-A177-3AD203B41FA5}">
                      <a16:colId xmlns:a16="http://schemas.microsoft.com/office/drawing/2014/main" val="3229436514"/>
                    </a:ext>
                  </a:extLst>
                </a:gridCol>
                <a:gridCol w="1050574">
                  <a:extLst>
                    <a:ext uri="{9D8B030D-6E8A-4147-A177-3AD203B41FA5}">
                      <a16:colId xmlns:a16="http://schemas.microsoft.com/office/drawing/2014/main" val="820025687"/>
                    </a:ext>
                  </a:extLst>
                </a:gridCol>
                <a:gridCol w="1050574">
                  <a:extLst>
                    <a:ext uri="{9D8B030D-6E8A-4147-A177-3AD203B41FA5}">
                      <a16:colId xmlns:a16="http://schemas.microsoft.com/office/drawing/2014/main" val="18852403"/>
                    </a:ext>
                  </a:extLst>
                </a:gridCol>
                <a:gridCol w="1050574">
                  <a:extLst>
                    <a:ext uri="{9D8B030D-6E8A-4147-A177-3AD203B41FA5}">
                      <a16:colId xmlns:a16="http://schemas.microsoft.com/office/drawing/2014/main" val="853853080"/>
                    </a:ext>
                  </a:extLst>
                </a:gridCol>
                <a:gridCol w="1050574">
                  <a:extLst>
                    <a:ext uri="{9D8B030D-6E8A-4147-A177-3AD203B41FA5}">
                      <a16:colId xmlns:a16="http://schemas.microsoft.com/office/drawing/2014/main" val="3739730290"/>
                    </a:ext>
                  </a:extLst>
                </a:gridCol>
              </a:tblGrid>
              <a:tr h="473738">
                <a:tc>
                  <a:txBody>
                    <a:bodyPr/>
                    <a:lstStyle/>
                    <a:p>
                      <a:pPr>
                        <a:lnSpc>
                          <a:spcPts val="1500"/>
                        </a:lnSpc>
                        <a:spcAft>
                          <a:spcPts val="600"/>
                        </a:spcAft>
                      </a:pPr>
                      <a:r>
                        <a:rPr lang="sv-SE" sz="1000" dirty="0">
                          <a:effectLst/>
                        </a:rPr>
                        <a:t>Utredningar/</a:t>
                      </a:r>
                    </a:p>
                    <a:p>
                      <a:pPr>
                        <a:lnSpc>
                          <a:spcPts val="1500"/>
                        </a:lnSpc>
                        <a:spcAft>
                          <a:spcPts val="600"/>
                        </a:spcAft>
                      </a:pPr>
                      <a:r>
                        <a:rPr lang="sv-SE" sz="1000" dirty="0">
                          <a:effectLst/>
                        </a:rPr>
                        <a:t>bedömningsunderlag</a:t>
                      </a:r>
                      <a:endParaRPr lang="sv-SE"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dirty="0">
                          <a:effectLst/>
                        </a:rPr>
                        <a:t>Beskrivning</a:t>
                      </a:r>
                      <a:endParaRPr lang="sv-SE"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Beställare</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Granskas av</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Genomförs av</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Finansieras av</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79448632"/>
                  </a:ext>
                </a:extLst>
              </a:tr>
              <a:tr h="394782">
                <a:tc>
                  <a:txBody>
                    <a:bodyPr/>
                    <a:lstStyle/>
                    <a:p>
                      <a:pPr>
                        <a:lnSpc>
                          <a:spcPts val="1500"/>
                        </a:lnSpc>
                        <a:spcAft>
                          <a:spcPts val="600"/>
                        </a:spcAft>
                      </a:pPr>
                      <a:r>
                        <a:rPr lang="en-US" sz="1000" i="1" kern="1200" dirty="0" err="1">
                          <a:solidFill>
                            <a:schemeClr val="bg1">
                              <a:lumMod val="50000"/>
                            </a:schemeClr>
                          </a:solidFill>
                          <a:effectLst/>
                          <a:latin typeface="+mn-lt"/>
                          <a:ea typeface="+mn-ea"/>
                          <a:cs typeface="+mn-cs"/>
                        </a:rPr>
                        <a:t>Bergtekniks</a:t>
                      </a:r>
                      <a:r>
                        <a:rPr lang="en-US" sz="1000" i="1" kern="1200" dirty="0">
                          <a:solidFill>
                            <a:schemeClr val="bg1">
                              <a:lumMod val="50000"/>
                            </a:schemeClr>
                          </a:solidFill>
                          <a:effectLst/>
                          <a:latin typeface="+mn-lt"/>
                          <a:ea typeface="+mn-ea"/>
                          <a:cs typeface="+mn-cs"/>
                        </a:rPr>
                        <a:t> </a:t>
                      </a:r>
                      <a:r>
                        <a:rPr lang="en-US" sz="1000" i="1" kern="1200" dirty="0" err="1">
                          <a:solidFill>
                            <a:schemeClr val="bg1">
                              <a:lumMod val="50000"/>
                            </a:schemeClr>
                          </a:solidFill>
                          <a:effectLst/>
                          <a:latin typeface="+mn-lt"/>
                          <a:ea typeface="+mn-ea"/>
                          <a:cs typeface="+mn-cs"/>
                        </a:rPr>
                        <a:t>utredning</a:t>
                      </a:r>
                      <a:r>
                        <a:rPr lang="en-US" sz="1000" i="1" kern="1200" dirty="0">
                          <a:solidFill>
                            <a:schemeClr val="bg1">
                              <a:lumMod val="50000"/>
                            </a:schemeClr>
                          </a:solidFill>
                          <a:effectLst/>
                          <a:latin typeface="+mn-lt"/>
                          <a:ea typeface="+mn-ea"/>
                          <a:cs typeface="+mn-cs"/>
                        </a:rPr>
                        <a:t> </a:t>
                      </a:r>
                      <a:r>
                        <a:rPr lang="en-US" sz="1000" i="1" kern="1200" dirty="0" err="1">
                          <a:solidFill>
                            <a:schemeClr val="bg1">
                              <a:lumMod val="50000"/>
                            </a:schemeClr>
                          </a:solidFill>
                          <a:effectLst/>
                          <a:latin typeface="+mn-lt"/>
                          <a:ea typeface="+mn-ea"/>
                          <a:cs typeface="+mn-cs"/>
                        </a:rPr>
                        <a:t>och</a:t>
                      </a:r>
                      <a:r>
                        <a:rPr lang="en-US" sz="1000" i="1" kern="1200" dirty="0">
                          <a:solidFill>
                            <a:schemeClr val="bg1">
                              <a:lumMod val="50000"/>
                            </a:schemeClr>
                          </a:solidFill>
                          <a:effectLst/>
                          <a:latin typeface="+mn-lt"/>
                          <a:ea typeface="+mn-ea"/>
                          <a:cs typeface="+mn-cs"/>
                        </a:rPr>
                        <a:t> Radon </a:t>
                      </a:r>
                      <a:r>
                        <a:rPr lang="en-US" sz="1000" i="1" kern="1200" dirty="0" err="1">
                          <a:solidFill>
                            <a:schemeClr val="bg1">
                              <a:lumMod val="50000"/>
                            </a:schemeClr>
                          </a:solidFill>
                          <a:effectLst/>
                          <a:latin typeface="+mn-lt"/>
                          <a:ea typeface="+mn-ea"/>
                          <a:cs typeface="+mn-cs"/>
                        </a:rPr>
                        <a:t>riskutredning</a:t>
                      </a:r>
                      <a:r>
                        <a:rPr lang="en-US" sz="1000" i="1" kern="1200" dirty="0">
                          <a:solidFill>
                            <a:schemeClr val="bg1">
                              <a:lumMod val="50000"/>
                            </a:schemeClr>
                          </a:solidFill>
                          <a:effectLst/>
                          <a:latin typeface="+mn-lt"/>
                          <a:ea typeface="+mn-ea"/>
                          <a:cs typeface="+mn-cs"/>
                        </a:rPr>
                        <a:t> </a:t>
                      </a:r>
                      <a:endParaRPr lang="sv-SE" sz="1000" i="1" kern="1200" dirty="0">
                        <a:solidFill>
                          <a:schemeClr val="bg1">
                            <a:lumMod val="50000"/>
                          </a:schemeClr>
                        </a:solidFill>
                        <a:effectLst/>
                        <a:latin typeface="+mn-lt"/>
                        <a:ea typeface="+mn-ea"/>
                        <a:cs typeface="+mn-cs"/>
                      </a:endParaRPr>
                    </a:p>
                  </a:txBody>
                  <a:tcPr marL="68580" marR="68580" marT="0" marB="0"/>
                </a:tc>
                <a:tc>
                  <a:txBody>
                    <a:bodyPr/>
                    <a:lstStyle/>
                    <a:p>
                      <a:pPr>
                        <a:lnSpc>
                          <a:spcPts val="1500"/>
                        </a:lnSpc>
                        <a:spcAft>
                          <a:spcPts val="600"/>
                        </a:spcAft>
                      </a:pPr>
                      <a:r>
                        <a:rPr lang="sv-SE" sz="1000">
                          <a:effectLst/>
                        </a:rPr>
                        <a:t> </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dirty="0">
                          <a:effectLst/>
                        </a:rPr>
                        <a:t> Ägare</a:t>
                      </a:r>
                      <a:endParaRPr lang="sv-SE"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 </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 </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 </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54527315"/>
                  </a:ext>
                </a:extLst>
              </a:tr>
              <a:tr h="338421">
                <a:tc>
                  <a:txBody>
                    <a:bodyPr/>
                    <a:lstStyle/>
                    <a:p>
                      <a:pPr>
                        <a:lnSpc>
                          <a:spcPts val="1500"/>
                        </a:lnSpc>
                        <a:spcAft>
                          <a:spcPts val="600"/>
                        </a:spcAft>
                      </a:pPr>
                      <a:endParaRPr lang="sv-SE" sz="1000" b="0" i="1" dirty="0">
                        <a:solidFill>
                          <a:schemeClr val="bg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 </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 </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 </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 </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 </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28864325"/>
                  </a:ext>
                </a:extLst>
              </a:tr>
              <a:tr h="338421">
                <a:tc>
                  <a:txBody>
                    <a:bodyPr/>
                    <a:lstStyle/>
                    <a:p>
                      <a:pPr>
                        <a:lnSpc>
                          <a:spcPts val="1500"/>
                        </a:lnSpc>
                        <a:spcAft>
                          <a:spcPts val="600"/>
                        </a:spcAft>
                      </a:pPr>
                      <a:endParaRPr lang="sv-SE" sz="1000" b="0" i="1" dirty="0">
                        <a:solidFill>
                          <a:schemeClr val="bg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dirty="0">
                          <a:effectLst/>
                        </a:rPr>
                        <a:t> </a:t>
                      </a:r>
                      <a:endParaRPr lang="sv-SE"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 </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 </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 </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 </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83503684"/>
                  </a:ext>
                </a:extLst>
              </a:tr>
              <a:tr h="394782">
                <a:tc>
                  <a:txBody>
                    <a:bodyPr/>
                    <a:lstStyle/>
                    <a:p>
                      <a:pPr>
                        <a:lnSpc>
                          <a:spcPts val="1500"/>
                        </a:lnSpc>
                        <a:spcAft>
                          <a:spcPts val="600"/>
                        </a:spcAft>
                      </a:pPr>
                      <a:endParaRPr lang="sv-SE" sz="1000" b="0" i="1" dirty="0">
                        <a:solidFill>
                          <a:schemeClr val="bg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dirty="0">
                          <a:effectLst/>
                        </a:rPr>
                        <a:t> </a:t>
                      </a:r>
                      <a:endParaRPr lang="sv-SE"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 </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 </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 </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 </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49244005"/>
                  </a:ext>
                </a:extLst>
              </a:tr>
              <a:tr h="394782">
                <a:tc>
                  <a:txBody>
                    <a:bodyPr/>
                    <a:lstStyle/>
                    <a:p>
                      <a:pPr>
                        <a:lnSpc>
                          <a:spcPts val="1500"/>
                        </a:lnSpc>
                        <a:spcAft>
                          <a:spcPts val="600"/>
                        </a:spcAft>
                      </a:pPr>
                      <a:endParaRPr lang="sv-SE" sz="1000" b="0" i="1" dirty="0">
                        <a:solidFill>
                          <a:schemeClr val="bg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dirty="0">
                          <a:effectLst/>
                        </a:rPr>
                        <a:t> </a:t>
                      </a:r>
                      <a:endParaRPr lang="sv-SE"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 </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 </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 </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 </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44139006"/>
                  </a:ext>
                </a:extLst>
              </a:tr>
              <a:tr h="338421">
                <a:tc>
                  <a:txBody>
                    <a:bodyPr/>
                    <a:lstStyle/>
                    <a:p>
                      <a:pPr>
                        <a:lnSpc>
                          <a:spcPts val="1500"/>
                        </a:lnSpc>
                        <a:spcAft>
                          <a:spcPts val="600"/>
                        </a:spcAft>
                      </a:pPr>
                      <a:endParaRPr lang="sv-SE" sz="1000" b="0" i="1" dirty="0">
                        <a:solidFill>
                          <a:schemeClr val="bg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dirty="0">
                          <a:effectLst/>
                        </a:rPr>
                        <a:t> </a:t>
                      </a:r>
                      <a:endParaRPr lang="sv-SE"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 </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 </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 </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 </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47778743"/>
                  </a:ext>
                </a:extLst>
              </a:tr>
              <a:tr h="338421">
                <a:tc>
                  <a:txBody>
                    <a:bodyPr/>
                    <a:lstStyle/>
                    <a:p>
                      <a:pPr>
                        <a:lnSpc>
                          <a:spcPts val="1500"/>
                        </a:lnSpc>
                        <a:spcAft>
                          <a:spcPts val="600"/>
                        </a:spcAft>
                      </a:pPr>
                      <a:endParaRPr lang="sv-SE" sz="1000" b="0" i="1" dirty="0">
                        <a:solidFill>
                          <a:schemeClr val="bg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dirty="0">
                          <a:effectLst/>
                        </a:rPr>
                        <a:t> </a:t>
                      </a:r>
                      <a:endParaRPr lang="sv-SE"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dirty="0">
                          <a:effectLst/>
                        </a:rPr>
                        <a:t> </a:t>
                      </a:r>
                      <a:endParaRPr lang="sv-SE"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 </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 </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 </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26593974"/>
                  </a:ext>
                </a:extLst>
              </a:tr>
              <a:tr h="338421">
                <a:tc>
                  <a:txBody>
                    <a:bodyPr/>
                    <a:lstStyle/>
                    <a:p>
                      <a:pPr>
                        <a:lnSpc>
                          <a:spcPts val="1500"/>
                        </a:lnSpc>
                        <a:spcAft>
                          <a:spcPts val="600"/>
                        </a:spcAft>
                      </a:pPr>
                      <a:endParaRPr lang="sv-SE" sz="1000" b="0" i="1" dirty="0">
                        <a:solidFill>
                          <a:schemeClr val="bg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 </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dirty="0">
                          <a:effectLst/>
                        </a:rPr>
                        <a:t> </a:t>
                      </a:r>
                      <a:endParaRPr lang="sv-SE"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 </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 </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a:effectLst/>
                        </a:rPr>
                        <a:t> </a:t>
                      </a: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94906972"/>
                  </a:ext>
                </a:extLst>
              </a:tr>
              <a:tr h="338421">
                <a:tc>
                  <a:txBody>
                    <a:bodyPr/>
                    <a:lstStyle/>
                    <a:p>
                      <a:pPr>
                        <a:lnSpc>
                          <a:spcPts val="1500"/>
                        </a:lnSpc>
                        <a:spcAft>
                          <a:spcPts val="600"/>
                        </a:spcAft>
                      </a:pPr>
                      <a:endParaRPr lang="sv-SE" sz="1000" b="0" i="1" dirty="0">
                        <a:solidFill>
                          <a:schemeClr val="bg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dirty="0">
                          <a:effectLst/>
                        </a:rPr>
                        <a:t> </a:t>
                      </a:r>
                      <a:endParaRPr lang="sv-SE"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dirty="0">
                          <a:effectLst/>
                        </a:rPr>
                        <a:t> </a:t>
                      </a:r>
                      <a:endParaRPr lang="sv-SE"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dirty="0">
                          <a:effectLst/>
                        </a:rPr>
                        <a:t> </a:t>
                      </a:r>
                      <a:endParaRPr lang="sv-SE"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dirty="0">
                          <a:effectLst/>
                        </a:rPr>
                        <a:t> </a:t>
                      </a:r>
                      <a:endParaRPr lang="sv-SE"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000" dirty="0">
                          <a:effectLst/>
                        </a:rPr>
                        <a:t> </a:t>
                      </a:r>
                      <a:endParaRPr lang="sv-SE"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14706709"/>
                  </a:ext>
                </a:extLst>
              </a:tr>
              <a:tr h="338421">
                <a:tc>
                  <a:txBody>
                    <a:bodyPr/>
                    <a:lstStyle/>
                    <a:p>
                      <a:pPr>
                        <a:lnSpc>
                          <a:spcPts val="1500"/>
                        </a:lnSpc>
                        <a:spcAft>
                          <a:spcPts val="600"/>
                        </a:spcAft>
                      </a:pPr>
                      <a:endParaRPr lang="sv-SE"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42545022"/>
                  </a:ext>
                </a:extLst>
              </a:tr>
              <a:tr h="338421">
                <a:tc>
                  <a:txBody>
                    <a:bodyPr/>
                    <a:lstStyle/>
                    <a:p>
                      <a:pPr>
                        <a:lnSpc>
                          <a:spcPts val="1500"/>
                        </a:lnSpc>
                        <a:spcAft>
                          <a:spcPts val="600"/>
                        </a:spcAft>
                      </a:pPr>
                      <a:endParaRPr lang="sv-SE"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56651972"/>
                  </a:ext>
                </a:extLst>
              </a:tr>
            </a:tbl>
          </a:graphicData>
        </a:graphic>
      </p:graphicFrame>
      <p:sp>
        <p:nvSpPr>
          <p:cNvPr id="7" name="Rektangel 6">
            <a:extLst>
              <a:ext uri="{FF2B5EF4-FFF2-40B4-BE49-F238E27FC236}">
                <a16:creationId xmlns:a16="http://schemas.microsoft.com/office/drawing/2014/main" id="{19EEE578-163C-4B12-8BD0-6D3A6DE7DFC8}"/>
              </a:ext>
            </a:extLst>
          </p:cNvPr>
          <p:cNvSpPr/>
          <p:nvPr/>
        </p:nvSpPr>
        <p:spPr>
          <a:xfrm>
            <a:off x="9183043" y="0"/>
            <a:ext cx="2880000" cy="5670783"/>
          </a:xfrm>
          <a:prstGeom prst="rect">
            <a:avLst/>
          </a:prstGeom>
        </p:spPr>
        <p:txBody>
          <a:bodyPr wrap="square">
            <a:spAutoFit/>
          </a:bodyPr>
          <a:lstStyle/>
          <a:p>
            <a:pPr>
              <a:lnSpc>
                <a:spcPts val="1500"/>
              </a:lnSpc>
              <a:spcAft>
                <a:spcPts val="600"/>
              </a:spcAft>
            </a:pPr>
            <a:r>
              <a:rPr lang="sv-SE" sz="1600" b="1" dirty="0">
                <a:solidFill>
                  <a:srgbClr val="FF0000"/>
                </a:solidFill>
                <a:latin typeface="Times New Roman" panose="02020603050405020304" pitchFamily="18" charset="0"/>
                <a:ea typeface="Calibri" panose="020F0502020204030204" pitchFamily="34" charset="0"/>
              </a:rPr>
              <a:t>Instruktion</a:t>
            </a:r>
            <a:endParaRPr lang="sv-SE" sz="1200" dirty="0">
              <a:solidFill>
                <a:srgbClr val="FF0000"/>
              </a:solidFill>
              <a:latin typeface="Times New Roman" panose="02020603050405020304" pitchFamily="18" charset="0"/>
              <a:ea typeface="Calibri" panose="020F0502020204030204" pitchFamily="34" charset="0"/>
            </a:endParaRP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Beskriv vilka utredningar och bedömningsunderlag som behövs tas fram inom projekt samt vad de ska innehålla och hur de ska finansernas (via plantaxan eller av fastighetsägaren/byggherren). Utgå om möjligt från förprövningsrapport. </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Söm stöd se sammanställningen av alla utredningar som kan behövas i detaljplan som finn på Intranätet under Styrande dokument/Planering/A. Mallbibliotek.</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Gällande geo-utredningar se även Handläggarstöd geo-utredningar i planprocessen. Finns på intranätet under Styrande dokument/Planering/C. Övriga rutiner.</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Gällande sociala aspekter och barnperspektivet se Handledning för sociala- och Barnkonsekvensanalys (SKA och BKA) som finns på intranätet under Styrande dokument/Planering/C. Övriga rutiner.</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Gällande mobilitet och parkering se riktlinjer samt anvisningar för Mobilitets- och parkeringsutredningar. Finns länk under Styrande dokument/planering/D. Bibliotek/mobilitet och Parkering </a:t>
            </a:r>
            <a:endParaRPr lang="sv-SE" sz="1200"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5824473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5089ED-9B0C-475D-BAE7-35DD88A0CDAA}"/>
              </a:ext>
            </a:extLst>
          </p:cNvPr>
          <p:cNvSpPr>
            <a:spLocks noGrp="1"/>
          </p:cNvSpPr>
          <p:nvPr>
            <p:ph type="title"/>
          </p:nvPr>
        </p:nvSpPr>
        <p:spPr/>
        <p:txBody>
          <a:bodyPr/>
          <a:lstStyle/>
          <a:p>
            <a:r>
              <a:rPr lang="sv-SE" dirty="0"/>
              <a:t>Förväntningar på planarbetet</a:t>
            </a:r>
          </a:p>
        </p:txBody>
      </p:sp>
      <p:sp>
        <p:nvSpPr>
          <p:cNvPr id="4" name="Platshållare för text 3">
            <a:extLst>
              <a:ext uri="{FF2B5EF4-FFF2-40B4-BE49-F238E27FC236}">
                <a16:creationId xmlns:a16="http://schemas.microsoft.com/office/drawing/2014/main" id="{E9323D22-ECE1-422F-8CD0-BDD3203B9F5C}"/>
              </a:ext>
            </a:extLst>
          </p:cNvPr>
          <p:cNvSpPr>
            <a:spLocks noGrp="1"/>
          </p:cNvSpPr>
          <p:nvPr>
            <p:ph type="body" sz="quarter" idx="13"/>
          </p:nvPr>
        </p:nvSpPr>
        <p:spPr>
          <a:xfrm>
            <a:off x="522001" y="1440002"/>
            <a:ext cx="8228598" cy="4694400"/>
          </a:xfrm>
        </p:spPr>
        <p:txBody>
          <a:bodyPr/>
          <a:lstStyle/>
          <a:p>
            <a:pPr marL="0" indent="0">
              <a:buNone/>
            </a:pPr>
            <a:r>
              <a:rPr lang="sv-SE" dirty="0"/>
              <a:t>Riskhantering</a:t>
            </a:r>
          </a:p>
        </p:txBody>
      </p:sp>
      <p:graphicFrame>
        <p:nvGraphicFramePr>
          <p:cNvPr id="5" name="Tabell 4">
            <a:extLst>
              <a:ext uri="{FF2B5EF4-FFF2-40B4-BE49-F238E27FC236}">
                <a16:creationId xmlns:a16="http://schemas.microsoft.com/office/drawing/2014/main" id="{13D95B0E-DABC-4160-8338-B8DA66704652}"/>
              </a:ext>
            </a:extLst>
          </p:cNvPr>
          <p:cNvGraphicFramePr>
            <a:graphicFrameLocks noGrp="1"/>
          </p:cNvGraphicFramePr>
          <p:nvPr>
            <p:extLst>
              <p:ext uri="{D42A27DB-BD31-4B8C-83A1-F6EECF244321}">
                <p14:modId xmlns:p14="http://schemas.microsoft.com/office/powerpoint/2010/main" val="3244361167"/>
              </p:ext>
            </p:extLst>
          </p:nvPr>
        </p:nvGraphicFramePr>
        <p:xfrm>
          <a:off x="522000" y="1828801"/>
          <a:ext cx="8523334" cy="4079850"/>
        </p:xfrm>
        <a:graphic>
          <a:graphicData uri="http://schemas.openxmlformats.org/drawingml/2006/table">
            <a:tbl>
              <a:tblPr firstRow="1" bandRow="1">
                <a:tableStyleId>{C083E6E3-FA7D-4D7B-A595-EF9225AFEA82}</a:tableStyleId>
              </a:tblPr>
              <a:tblGrid>
                <a:gridCol w="1832152">
                  <a:extLst>
                    <a:ext uri="{9D8B030D-6E8A-4147-A177-3AD203B41FA5}">
                      <a16:colId xmlns:a16="http://schemas.microsoft.com/office/drawing/2014/main" val="1236395369"/>
                    </a:ext>
                  </a:extLst>
                </a:gridCol>
                <a:gridCol w="1652600">
                  <a:extLst>
                    <a:ext uri="{9D8B030D-6E8A-4147-A177-3AD203B41FA5}">
                      <a16:colId xmlns:a16="http://schemas.microsoft.com/office/drawing/2014/main" val="3229436514"/>
                    </a:ext>
                  </a:extLst>
                </a:gridCol>
                <a:gridCol w="1574416">
                  <a:extLst>
                    <a:ext uri="{9D8B030D-6E8A-4147-A177-3AD203B41FA5}">
                      <a16:colId xmlns:a16="http://schemas.microsoft.com/office/drawing/2014/main" val="820025687"/>
                    </a:ext>
                  </a:extLst>
                </a:gridCol>
                <a:gridCol w="338986">
                  <a:extLst>
                    <a:ext uri="{9D8B030D-6E8A-4147-A177-3AD203B41FA5}">
                      <a16:colId xmlns:a16="http://schemas.microsoft.com/office/drawing/2014/main" val="853853080"/>
                    </a:ext>
                  </a:extLst>
                </a:gridCol>
                <a:gridCol w="357554">
                  <a:extLst>
                    <a:ext uri="{9D8B030D-6E8A-4147-A177-3AD203B41FA5}">
                      <a16:colId xmlns:a16="http://schemas.microsoft.com/office/drawing/2014/main" val="3739730290"/>
                    </a:ext>
                  </a:extLst>
                </a:gridCol>
                <a:gridCol w="480646">
                  <a:extLst>
                    <a:ext uri="{9D8B030D-6E8A-4147-A177-3AD203B41FA5}">
                      <a16:colId xmlns:a16="http://schemas.microsoft.com/office/drawing/2014/main" val="770406559"/>
                    </a:ext>
                  </a:extLst>
                </a:gridCol>
                <a:gridCol w="1445100">
                  <a:extLst>
                    <a:ext uri="{9D8B030D-6E8A-4147-A177-3AD203B41FA5}">
                      <a16:colId xmlns:a16="http://schemas.microsoft.com/office/drawing/2014/main" val="4173824973"/>
                    </a:ext>
                  </a:extLst>
                </a:gridCol>
                <a:gridCol w="841880">
                  <a:extLst>
                    <a:ext uri="{9D8B030D-6E8A-4147-A177-3AD203B41FA5}">
                      <a16:colId xmlns:a16="http://schemas.microsoft.com/office/drawing/2014/main" val="2597330349"/>
                    </a:ext>
                  </a:extLst>
                </a:gridCol>
              </a:tblGrid>
              <a:tr h="446088">
                <a:tc>
                  <a:txBody>
                    <a:bodyPr/>
                    <a:lstStyle/>
                    <a:p>
                      <a:pPr>
                        <a:spcAft>
                          <a:spcPts val="0"/>
                        </a:spcAft>
                      </a:pPr>
                      <a:r>
                        <a:rPr lang="sv-SE" sz="900" dirty="0">
                          <a:effectLst/>
                        </a:rPr>
                        <a:t>Risk eller möjlighet</a:t>
                      </a:r>
                      <a:br>
                        <a:rPr lang="sv-SE" sz="900" dirty="0">
                          <a:effectLst/>
                        </a:rPr>
                      </a:br>
                      <a:r>
                        <a:rPr lang="sv-SE" sz="800" dirty="0">
                          <a:effectLst/>
                        </a:rPr>
                        <a:t>Det kan hända att...</a:t>
                      </a:r>
                      <a:endParaRPr lang="sv-SE" sz="1200" dirty="0">
                        <a:effectLst/>
                        <a:latin typeface="Times New Roman" panose="02020603050405020304" pitchFamily="18" charset="0"/>
                        <a:ea typeface="Calibri" panose="020F0502020204030204" pitchFamily="34" charset="0"/>
                      </a:endParaRPr>
                    </a:p>
                  </a:txBody>
                  <a:tcPr marL="36195" marR="36195" marT="0" marB="0"/>
                </a:tc>
                <a:tc>
                  <a:txBody>
                    <a:bodyPr/>
                    <a:lstStyle/>
                    <a:p>
                      <a:pPr>
                        <a:spcAft>
                          <a:spcPts val="0"/>
                        </a:spcAft>
                      </a:pPr>
                      <a:r>
                        <a:rPr lang="sv-SE" sz="900" dirty="0">
                          <a:effectLst/>
                        </a:rPr>
                        <a:t>Orsak</a:t>
                      </a:r>
                      <a:br>
                        <a:rPr lang="sv-SE" sz="900" dirty="0">
                          <a:effectLst/>
                        </a:rPr>
                      </a:br>
                      <a:r>
                        <a:rPr lang="sv-SE" sz="800" dirty="0">
                          <a:effectLst/>
                        </a:rPr>
                        <a:t>Det kan hända eftersom...</a:t>
                      </a:r>
                      <a:endParaRPr lang="sv-SE" sz="1200" dirty="0">
                        <a:effectLst/>
                        <a:latin typeface="Times New Roman" panose="02020603050405020304" pitchFamily="18" charset="0"/>
                        <a:ea typeface="Calibri" panose="020F0502020204030204" pitchFamily="34" charset="0"/>
                      </a:endParaRPr>
                    </a:p>
                  </a:txBody>
                  <a:tcPr marL="36195" marR="36195" marT="0" marB="0"/>
                </a:tc>
                <a:tc>
                  <a:txBody>
                    <a:bodyPr/>
                    <a:lstStyle/>
                    <a:p>
                      <a:pPr>
                        <a:spcAft>
                          <a:spcPts val="0"/>
                        </a:spcAft>
                      </a:pPr>
                      <a:r>
                        <a:rPr lang="sv-SE" sz="900" dirty="0">
                          <a:effectLst/>
                        </a:rPr>
                        <a:t>Konsekvens</a:t>
                      </a:r>
                      <a:br>
                        <a:rPr lang="sv-SE" sz="900" dirty="0">
                          <a:effectLst/>
                        </a:rPr>
                      </a:br>
                      <a:r>
                        <a:rPr lang="sv-SE" sz="800" dirty="0">
                          <a:effectLst/>
                        </a:rPr>
                        <a:t>Om det händer leder det till...</a:t>
                      </a:r>
                      <a:endParaRPr lang="sv-SE" sz="1200" dirty="0">
                        <a:effectLst/>
                        <a:latin typeface="Times New Roman" panose="02020603050405020304" pitchFamily="18" charset="0"/>
                        <a:ea typeface="Calibri" panose="020F0502020204030204" pitchFamily="34" charset="0"/>
                      </a:endParaRPr>
                    </a:p>
                  </a:txBody>
                  <a:tcPr marL="36195" marR="36195" marT="0" marB="0"/>
                </a:tc>
                <a:tc>
                  <a:txBody>
                    <a:bodyPr/>
                    <a:lstStyle/>
                    <a:p>
                      <a:pPr>
                        <a:spcAft>
                          <a:spcPts val="0"/>
                        </a:spcAft>
                      </a:pPr>
                      <a:r>
                        <a:rPr lang="sv-SE" sz="700" b="0" dirty="0">
                          <a:effectLst/>
                        </a:rPr>
                        <a:t>Sannolikhet</a:t>
                      </a:r>
                      <a:br>
                        <a:rPr lang="sv-SE" sz="700" b="0" dirty="0">
                          <a:effectLst/>
                        </a:rPr>
                      </a:br>
                      <a:r>
                        <a:rPr lang="sv-SE" sz="700" b="0" dirty="0">
                          <a:effectLst/>
                        </a:rPr>
                        <a:t>(1 - 5)</a:t>
                      </a:r>
                      <a:endParaRPr lang="sv-SE" sz="700" b="0" dirty="0">
                        <a:effectLst/>
                        <a:latin typeface="Times New Roman" panose="02020603050405020304" pitchFamily="18" charset="0"/>
                        <a:ea typeface="Calibri" panose="020F0502020204030204" pitchFamily="34" charset="0"/>
                      </a:endParaRPr>
                    </a:p>
                  </a:txBody>
                  <a:tcPr marL="36195" marR="36195" marT="0" marB="0"/>
                </a:tc>
                <a:tc>
                  <a:txBody>
                    <a:bodyPr/>
                    <a:lstStyle/>
                    <a:p>
                      <a:pPr>
                        <a:spcAft>
                          <a:spcPts val="0"/>
                        </a:spcAft>
                      </a:pPr>
                      <a:r>
                        <a:rPr lang="sv-SE" sz="700" b="0" dirty="0">
                          <a:effectLst/>
                        </a:rPr>
                        <a:t>Konsekvens</a:t>
                      </a:r>
                      <a:br>
                        <a:rPr lang="sv-SE" sz="700" b="0" dirty="0">
                          <a:effectLst/>
                        </a:rPr>
                      </a:br>
                      <a:r>
                        <a:rPr lang="sv-SE" sz="700" b="0" dirty="0">
                          <a:effectLst/>
                        </a:rPr>
                        <a:t>(1 - 5)</a:t>
                      </a:r>
                      <a:endParaRPr lang="sv-SE" sz="700" b="0" dirty="0">
                        <a:effectLst/>
                        <a:latin typeface="Times New Roman" panose="02020603050405020304" pitchFamily="18" charset="0"/>
                        <a:ea typeface="Calibri" panose="020F0502020204030204" pitchFamily="34" charset="0"/>
                      </a:endParaRPr>
                    </a:p>
                  </a:txBody>
                  <a:tcPr marL="36195" marR="36195" marT="0" marB="0"/>
                </a:tc>
                <a:tc>
                  <a:txBody>
                    <a:bodyPr/>
                    <a:lstStyle/>
                    <a:p>
                      <a:pPr>
                        <a:spcAft>
                          <a:spcPts val="0"/>
                        </a:spcAft>
                      </a:pPr>
                      <a:r>
                        <a:rPr lang="sv-SE" sz="700" b="0" dirty="0">
                          <a:effectLst/>
                        </a:rPr>
                        <a:t>Riskvärde</a:t>
                      </a:r>
                      <a:br>
                        <a:rPr lang="sv-SE" sz="700" b="0" dirty="0">
                          <a:effectLst/>
                        </a:rPr>
                      </a:br>
                      <a:r>
                        <a:rPr lang="sv-SE" sz="700" b="0" dirty="0">
                          <a:effectLst/>
                        </a:rPr>
                        <a:t>(=S x K)</a:t>
                      </a:r>
                      <a:endParaRPr lang="sv-SE" sz="700" b="0" dirty="0">
                        <a:effectLst/>
                        <a:latin typeface="Times New Roman" panose="02020603050405020304" pitchFamily="18" charset="0"/>
                        <a:ea typeface="Calibri" panose="020F0502020204030204" pitchFamily="34" charset="0"/>
                      </a:endParaRPr>
                    </a:p>
                  </a:txBody>
                  <a:tcPr marL="36195" marR="36195" marT="0" marB="0"/>
                </a:tc>
                <a:tc>
                  <a:txBody>
                    <a:bodyPr/>
                    <a:lstStyle/>
                    <a:p>
                      <a:pPr>
                        <a:spcAft>
                          <a:spcPts val="0"/>
                        </a:spcAft>
                      </a:pPr>
                      <a:r>
                        <a:rPr lang="sv-SE" sz="900" dirty="0">
                          <a:effectLst/>
                        </a:rPr>
                        <a:t>Förslag till åtgärder</a:t>
                      </a:r>
                      <a:endParaRPr lang="sv-SE" sz="1200" dirty="0">
                        <a:effectLst/>
                        <a:latin typeface="Times New Roman" panose="02020603050405020304" pitchFamily="18" charset="0"/>
                        <a:ea typeface="Calibri" panose="020F0502020204030204" pitchFamily="34" charset="0"/>
                      </a:endParaRPr>
                    </a:p>
                  </a:txBody>
                  <a:tcPr marL="36195" marR="36195" marT="0" marB="0"/>
                </a:tc>
                <a:tc>
                  <a:txBody>
                    <a:bodyPr/>
                    <a:lstStyle/>
                    <a:p>
                      <a:pPr>
                        <a:spcAft>
                          <a:spcPts val="0"/>
                        </a:spcAft>
                      </a:pPr>
                      <a:r>
                        <a:rPr lang="sv-SE" sz="900" dirty="0">
                          <a:effectLst/>
                        </a:rPr>
                        <a:t>Åtgärds-</a:t>
                      </a:r>
                      <a:br>
                        <a:rPr lang="sv-SE" sz="900" dirty="0">
                          <a:effectLst/>
                        </a:rPr>
                      </a:br>
                      <a:r>
                        <a:rPr lang="sv-SE" sz="900" dirty="0">
                          <a:effectLst/>
                        </a:rPr>
                        <a:t>ansvarig</a:t>
                      </a:r>
                      <a:endParaRPr lang="sv-SE" sz="1200" dirty="0">
                        <a:effectLst/>
                        <a:latin typeface="Times New Roman" panose="02020603050405020304" pitchFamily="18" charset="0"/>
                        <a:ea typeface="Calibri" panose="020F0502020204030204" pitchFamily="34" charset="0"/>
                      </a:endParaRPr>
                    </a:p>
                  </a:txBody>
                  <a:tcPr marL="36195" marR="36195" marT="0" marB="0"/>
                </a:tc>
                <a:extLst>
                  <a:ext uri="{0D108BD9-81ED-4DB2-BD59-A6C34878D82A}">
                    <a16:rowId xmlns:a16="http://schemas.microsoft.com/office/drawing/2014/main" val="1479448632"/>
                  </a:ext>
                </a:extLst>
              </a:tr>
              <a:tr h="330342">
                <a:tc>
                  <a:txBody>
                    <a:bodyPr/>
                    <a:lstStyle/>
                    <a:p>
                      <a:pPr>
                        <a:lnSpc>
                          <a:spcPts val="1500"/>
                        </a:lnSpc>
                        <a:spcAft>
                          <a:spcPts val="600"/>
                        </a:spcAft>
                      </a:pP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a:effectLst/>
                        </a:rPr>
                        <a:t> </a:t>
                      </a: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dirty="0">
                          <a:effectLst/>
                        </a:rPr>
                        <a:t> </a:t>
                      </a: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dirty="0">
                          <a:effectLst/>
                        </a:rPr>
                        <a:t> </a:t>
                      </a: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a:effectLst/>
                        </a:rPr>
                        <a:t> </a:t>
                      </a: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54527315"/>
                  </a:ext>
                </a:extLst>
              </a:tr>
              <a:tr h="330342">
                <a:tc>
                  <a:txBody>
                    <a:bodyPr/>
                    <a:lstStyle/>
                    <a:p>
                      <a:pPr>
                        <a:lnSpc>
                          <a:spcPts val="1500"/>
                        </a:lnSpc>
                        <a:spcAft>
                          <a:spcPts val="600"/>
                        </a:spcAft>
                      </a:pP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a:effectLst/>
                        </a:rPr>
                        <a:t> </a:t>
                      </a: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a:effectLst/>
                        </a:rPr>
                        <a:t> </a:t>
                      </a: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a:effectLst/>
                        </a:rPr>
                        <a:t> </a:t>
                      </a: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a:effectLst/>
                        </a:rPr>
                        <a:t> </a:t>
                      </a: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28864325"/>
                  </a:ext>
                </a:extLst>
              </a:tr>
              <a:tr h="330342">
                <a:tc>
                  <a:txBody>
                    <a:bodyPr/>
                    <a:lstStyle/>
                    <a:p>
                      <a:pPr>
                        <a:lnSpc>
                          <a:spcPts val="1500"/>
                        </a:lnSpc>
                        <a:spcAft>
                          <a:spcPts val="600"/>
                        </a:spcAft>
                      </a:pP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a:effectLst/>
                        </a:rPr>
                        <a:t> </a:t>
                      </a: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a:effectLst/>
                        </a:rPr>
                        <a:t> </a:t>
                      </a: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a:effectLst/>
                        </a:rPr>
                        <a:t> </a:t>
                      </a: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a:effectLst/>
                        </a:rPr>
                        <a:t> </a:t>
                      </a: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83503684"/>
                  </a:ext>
                </a:extLst>
              </a:tr>
              <a:tr h="330342">
                <a:tc>
                  <a:txBody>
                    <a:bodyPr/>
                    <a:lstStyle/>
                    <a:p>
                      <a:pPr>
                        <a:lnSpc>
                          <a:spcPts val="1500"/>
                        </a:lnSpc>
                        <a:spcAft>
                          <a:spcPts val="600"/>
                        </a:spcAft>
                      </a:pP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dirty="0">
                          <a:effectLst/>
                        </a:rPr>
                        <a:t> </a:t>
                      </a: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a:effectLst/>
                        </a:rPr>
                        <a:t> </a:t>
                      </a: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a:effectLst/>
                        </a:rPr>
                        <a:t> </a:t>
                      </a: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dirty="0">
                          <a:effectLst/>
                        </a:rPr>
                        <a:t> </a:t>
                      </a: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49244005"/>
                  </a:ext>
                </a:extLst>
              </a:tr>
              <a:tr h="330342">
                <a:tc>
                  <a:txBody>
                    <a:bodyPr/>
                    <a:lstStyle/>
                    <a:p>
                      <a:pPr>
                        <a:lnSpc>
                          <a:spcPts val="1500"/>
                        </a:lnSpc>
                        <a:spcAft>
                          <a:spcPts val="600"/>
                        </a:spcAft>
                      </a:pP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dirty="0">
                          <a:effectLst/>
                        </a:rPr>
                        <a:t> </a:t>
                      </a: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a:effectLst/>
                        </a:rPr>
                        <a:t> </a:t>
                      </a: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a:effectLst/>
                        </a:rPr>
                        <a:t> </a:t>
                      </a: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a:effectLst/>
                        </a:rPr>
                        <a:t> </a:t>
                      </a: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44139006"/>
                  </a:ext>
                </a:extLst>
              </a:tr>
              <a:tr h="330342">
                <a:tc>
                  <a:txBody>
                    <a:bodyPr/>
                    <a:lstStyle/>
                    <a:p>
                      <a:pPr>
                        <a:lnSpc>
                          <a:spcPts val="1500"/>
                        </a:lnSpc>
                        <a:spcAft>
                          <a:spcPts val="600"/>
                        </a:spcAft>
                      </a:pP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dirty="0">
                          <a:effectLst/>
                        </a:rPr>
                        <a:t> </a:t>
                      </a: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a:effectLst/>
                        </a:rPr>
                        <a:t> </a:t>
                      </a: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a:effectLst/>
                        </a:rPr>
                        <a:t> </a:t>
                      </a: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a:effectLst/>
                        </a:rPr>
                        <a:t> </a:t>
                      </a: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47778743"/>
                  </a:ext>
                </a:extLst>
              </a:tr>
              <a:tr h="330342">
                <a:tc>
                  <a:txBody>
                    <a:bodyPr/>
                    <a:lstStyle/>
                    <a:p>
                      <a:pPr>
                        <a:lnSpc>
                          <a:spcPts val="1500"/>
                        </a:lnSpc>
                        <a:spcAft>
                          <a:spcPts val="600"/>
                        </a:spcAft>
                      </a:pP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dirty="0">
                          <a:effectLst/>
                        </a:rPr>
                        <a:t> </a:t>
                      </a: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dirty="0">
                          <a:effectLst/>
                        </a:rPr>
                        <a:t> </a:t>
                      </a: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a:effectLst/>
                        </a:rPr>
                        <a:t> </a:t>
                      </a: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a:effectLst/>
                        </a:rPr>
                        <a:t> </a:t>
                      </a: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26593974"/>
                  </a:ext>
                </a:extLst>
              </a:tr>
              <a:tr h="330342">
                <a:tc>
                  <a:txBody>
                    <a:bodyPr/>
                    <a:lstStyle/>
                    <a:p>
                      <a:pPr>
                        <a:lnSpc>
                          <a:spcPts val="1500"/>
                        </a:lnSpc>
                        <a:spcAft>
                          <a:spcPts val="600"/>
                        </a:spcAft>
                      </a:pP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a:effectLst/>
                        </a:rPr>
                        <a:t> </a:t>
                      </a: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dirty="0">
                          <a:effectLst/>
                        </a:rPr>
                        <a:t> </a:t>
                      </a: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a:effectLst/>
                        </a:rPr>
                        <a:t> </a:t>
                      </a: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a:effectLst/>
                        </a:rPr>
                        <a:t> </a:t>
                      </a: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94906972"/>
                  </a:ext>
                </a:extLst>
              </a:tr>
              <a:tr h="330342">
                <a:tc>
                  <a:txBody>
                    <a:bodyPr/>
                    <a:lstStyle/>
                    <a:p>
                      <a:pPr>
                        <a:lnSpc>
                          <a:spcPts val="1500"/>
                        </a:lnSpc>
                        <a:spcAft>
                          <a:spcPts val="600"/>
                        </a:spcAft>
                      </a:pP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dirty="0">
                          <a:effectLst/>
                        </a:rPr>
                        <a:t> </a:t>
                      </a: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dirty="0">
                          <a:effectLst/>
                        </a:rPr>
                        <a:t> </a:t>
                      </a: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dirty="0">
                          <a:effectLst/>
                        </a:rPr>
                        <a:t> </a:t>
                      </a: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r>
                        <a:rPr lang="sv-SE" sz="1200" dirty="0">
                          <a:effectLst/>
                        </a:rPr>
                        <a:t> </a:t>
                      </a: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14706709"/>
                  </a:ext>
                </a:extLst>
              </a:tr>
              <a:tr h="330342">
                <a:tc>
                  <a:txBody>
                    <a:bodyPr/>
                    <a:lstStyle/>
                    <a:p>
                      <a:pPr>
                        <a:lnSpc>
                          <a:spcPts val="1500"/>
                        </a:lnSpc>
                        <a:spcAft>
                          <a:spcPts val="600"/>
                        </a:spcAft>
                      </a:pP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42545022"/>
                  </a:ext>
                </a:extLst>
              </a:tr>
              <a:tr h="330342">
                <a:tc>
                  <a:txBody>
                    <a:bodyPr/>
                    <a:lstStyle/>
                    <a:p>
                      <a:pPr>
                        <a:lnSpc>
                          <a:spcPts val="1500"/>
                        </a:lnSpc>
                        <a:spcAft>
                          <a:spcPts val="600"/>
                        </a:spcAft>
                      </a:pP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500"/>
                        </a:lnSpc>
                        <a:spcAft>
                          <a:spcPts val="600"/>
                        </a:spcAft>
                      </a:pP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56651972"/>
                  </a:ext>
                </a:extLst>
              </a:tr>
            </a:tbl>
          </a:graphicData>
        </a:graphic>
      </p:graphicFrame>
      <p:sp>
        <p:nvSpPr>
          <p:cNvPr id="6" name="Rektangel 5">
            <a:extLst>
              <a:ext uri="{FF2B5EF4-FFF2-40B4-BE49-F238E27FC236}">
                <a16:creationId xmlns:a16="http://schemas.microsoft.com/office/drawing/2014/main" id="{576EC169-6AF2-47CC-AAC7-276B3259D13F}"/>
              </a:ext>
            </a:extLst>
          </p:cNvPr>
          <p:cNvSpPr/>
          <p:nvPr/>
        </p:nvSpPr>
        <p:spPr>
          <a:xfrm>
            <a:off x="9183043" y="0"/>
            <a:ext cx="2880000" cy="1785104"/>
          </a:xfrm>
          <a:prstGeom prst="rect">
            <a:avLst/>
          </a:prstGeom>
        </p:spPr>
        <p:txBody>
          <a:bodyPr wrap="square">
            <a:spAutoFit/>
          </a:bodyPr>
          <a:lstStyle/>
          <a:p>
            <a:pPr>
              <a:lnSpc>
                <a:spcPts val="1500"/>
              </a:lnSpc>
              <a:spcAft>
                <a:spcPts val="600"/>
              </a:spcAft>
            </a:pPr>
            <a:r>
              <a:rPr lang="sv-SE" sz="1600" b="1" dirty="0">
                <a:solidFill>
                  <a:srgbClr val="FF0000"/>
                </a:solidFill>
                <a:latin typeface="Times New Roman" panose="02020603050405020304" pitchFamily="18" charset="0"/>
                <a:ea typeface="Calibri" panose="020F0502020204030204" pitchFamily="34" charset="0"/>
              </a:rPr>
              <a:t>Instruktion</a:t>
            </a:r>
            <a:endParaRPr lang="sv-SE" sz="1200" dirty="0">
              <a:solidFill>
                <a:srgbClr val="FF0000"/>
              </a:solidFill>
              <a:latin typeface="Times New Roman" panose="02020603050405020304" pitchFamily="18" charset="0"/>
              <a:ea typeface="Calibri" panose="020F0502020204030204" pitchFamily="34" charset="0"/>
            </a:endParaRP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Identifiera risker för detaljplanen och beskriv konsekvenserna samt hur riskerna skall hanteras under planarbetet.</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Lista på risker och åtgärder för att förhindra eller undvika de skall registreras i projektstyrningsverktyg och uppdateras under planarbetet.</a:t>
            </a:r>
          </a:p>
        </p:txBody>
      </p:sp>
    </p:spTree>
    <p:extLst>
      <p:ext uri="{BB962C8B-B14F-4D97-AF65-F5344CB8AC3E}">
        <p14:creationId xmlns:p14="http://schemas.microsoft.com/office/powerpoint/2010/main" val="317437781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93A0380-1B94-4E8D-AD73-8680D582DEE1}"/>
              </a:ext>
            </a:extLst>
          </p:cNvPr>
          <p:cNvSpPr>
            <a:spLocks noGrp="1"/>
          </p:cNvSpPr>
          <p:nvPr>
            <p:ph type="body" sz="quarter" idx="13"/>
          </p:nvPr>
        </p:nvSpPr>
        <p:spPr/>
        <p:txBody>
          <a:bodyPr/>
          <a:lstStyle/>
          <a:p>
            <a:r>
              <a:rPr lang="sv-SE" dirty="0"/>
              <a:t>Kvalitetsaspekterna mindre viktiga och kostnaderna bör täckas av intäkter genom planavtal, därför prioriteras tid i detta projekt</a:t>
            </a:r>
          </a:p>
          <a:p>
            <a:endParaRPr lang="sv-SE" dirty="0"/>
          </a:p>
          <a:p>
            <a:endParaRPr lang="sv-SE" dirty="0"/>
          </a:p>
        </p:txBody>
      </p:sp>
      <p:sp>
        <p:nvSpPr>
          <p:cNvPr id="2" name="Rubrik 1">
            <a:extLst>
              <a:ext uri="{FF2B5EF4-FFF2-40B4-BE49-F238E27FC236}">
                <a16:creationId xmlns:a16="http://schemas.microsoft.com/office/drawing/2014/main" id="{15EB99C7-953C-4712-B0E4-8CD2349CBF50}"/>
              </a:ext>
            </a:extLst>
          </p:cNvPr>
          <p:cNvSpPr>
            <a:spLocks noGrp="1"/>
          </p:cNvSpPr>
          <p:nvPr>
            <p:ph type="title"/>
          </p:nvPr>
        </p:nvSpPr>
        <p:spPr/>
        <p:txBody>
          <a:bodyPr/>
          <a:lstStyle/>
          <a:p>
            <a:r>
              <a:rPr lang="sv-SE" dirty="0"/>
              <a:t>Projektets prioritering</a:t>
            </a:r>
          </a:p>
        </p:txBody>
      </p:sp>
      <p:pic>
        <p:nvPicPr>
          <p:cNvPr id="8" name="Bild 1">
            <a:extLst>
              <a:ext uri="{FF2B5EF4-FFF2-40B4-BE49-F238E27FC236}">
                <a16:creationId xmlns:a16="http://schemas.microsoft.com/office/drawing/2014/main" id="{31FB3851-D4B2-49E1-9F5B-03B96521A3A2}"/>
              </a:ext>
            </a:extLst>
          </p:cNvPr>
          <p:cNvPicPr/>
          <p:nvPr/>
        </p:nvPicPr>
        <p:blipFill rotWithShape="1">
          <a:blip r:embed="rId2" cstate="print">
            <a:extLst>
              <a:ext uri="{28A0092B-C50C-407E-A947-70E740481C1C}">
                <a14:useLocalDpi xmlns:a14="http://schemas.microsoft.com/office/drawing/2010/main" val="0"/>
              </a:ext>
            </a:extLst>
          </a:blip>
          <a:srcRect l="1" r="-2536"/>
          <a:stretch/>
        </p:blipFill>
        <p:spPr bwMode="auto">
          <a:xfrm>
            <a:off x="179867" y="1368001"/>
            <a:ext cx="2608600" cy="2098946"/>
          </a:xfrm>
          <a:prstGeom prst="rect">
            <a:avLst/>
          </a:prstGeom>
          <a:noFill/>
          <a:ln>
            <a:noFill/>
          </a:ln>
          <a:extLst>
            <a:ext uri="{53640926-AAD7-44D8-BBD7-CCE9431645EC}">
              <a14:shadowObscured xmlns:a14="http://schemas.microsoft.com/office/drawing/2010/main"/>
            </a:ext>
          </a:extLst>
        </p:spPr>
      </p:pic>
      <p:sp>
        <p:nvSpPr>
          <p:cNvPr id="9" name="Textruta 2">
            <a:extLst>
              <a:ext uri="{FF2B5EF4-FFF2-40B4-BE49-F238E27FC236}">
                <a16:creationId xmlns:a16="http://schemas.microsoft.com/office/drawing/2014/main" id="{6761DAFD-9B29-4FD0-ABAA-B741C0C0F2B4}"/>
              </a:ext>
            </a:extLst>
          </p:cNvPr>
          <p:cNvSpPr txBox="1">
            <a:spLocks noChangeArrowheads="1"/>
          </p:cNvSpPr>
          <p:nvPr/>
        </p:nvSpPr>
        <p:spPr bwMode="auto">
          <a:xfrm>
            <a:off x="1265476" y="1408078"/>
            <a:ext cx="895275" cy="369332"/>
          </a:xfrm>
          <a:prstGeom prst="rect">
            <a:avLst/>
          </a:prstGeom>
          <a:noFill/>
          <a:ln w="9525">
            <a:noFill/>
            <a:miter lim="800000"/>
            <a:headEnd/>
            <a:tailEnd/>
          </a:ln>
        </p:spPr>
        <p:txBody>
          <a:bodyPr rot="0" vert="horz" wrap="square" lIns="91440" tIns="45720" rIns="91440" bIns="45720" anchor="ctr" anchorCtr="0">
            <a:spAutoFit/>
          </a:bodyPr>
          <a:lstStyle/>
          <a:p>
            <a:pPr algn="ctr">
              <a:spcAft>
                <a:spcPts val="0"/>
              </a:spcAft>
            </a:pPr>
            <a:r>
              <a:rPr lang="sv-SE" sz="1800" dirty="0">
                <a:solidFill>
                  <a:srgbClr val="FF0000"/>
                </a:solidFill>
                <a:effectLst/>
                <a:latin typeface="Times New Roman" panose="02020603050405020304" pitchFamily="18" charset="0"/>
                <a:ea typeface="Calibri" panose="020F0502020204030204" pitchFamily="34" charset="0"/>
              </a:rPr>
              <a:t>X</a:t>
            </a:r>
            <a:endParaRPr lang="sv-SE" sz="1800" dirty="0">
              <a:effectLst/>
              <a:latin typeface="Times New Roman" panose="02020603050405020304" pitchFamily="18" charset="0"/>
              <a:ea typeface="Calibri" panose="020F0502020204030204" pitchFamily="34" charset="0"/>
            </a:endParaRPr>
          </a:p>
        </p:txBody>
      </p:sp>
      <p:sp>
        <p:nvSpPr>
          <p:cNvPr id="6" name="Rektangel 5">
            <a:extLst>
              <a:ext uri="{FF2B5EF4-FFF2-40B4-BE49-F238E27FC236}">
                <a16:creationId xmlns:a16="http://schemas.microsoft.com/office/drawing/2014/main" id="{4D4F2603-906F-4C52-A630-487AEEF3D6EA}"/>
              </a:ext>
            </a:extLst>
          </p:cNvPr>
          <p:cNvSpPr/>
          <p:nvPr/>
        </p:nvSpPr>
        <p:spPr>
          <a:xfrm>
            <a:off x="9183043" y="0"/>
            <a:ext cx="2880000" cy="1592744"/>
          </a:xfrm>
          <a:prstGeom prst="rect">
            <a:avLst/>
          </a:prstGeom>
        </p:spPr>
        <p:txBody>
          <a:bodyPr wrap="square">
            <a:spAutoFit/>
          </a:bodyPr>
          <a:lstStyle/>
          <a:p>
            <a:pPr>
              <a:lnSpc>
                <a:spcPts val="1500"/>
              </a:lnSpc>
              <a:spcAft>
                <a:spcPts val="600"/>
              </a:spcAft>
            </a:pPr>
            <a:r>
              <a:rPr lang="sv-SE" sz="1600" b="1" dirty="0">
                <a:solidFill>
                  <a:srgbClr val="FF0000"/>
                </a:solidFill>
                <a:latin typeface="Times New Roman" panose="02020603050405020304" pitchFamily="18" charset="0"/>
                <a:ea typeface="Calibri" panose="020F0502020204030204" pitchFamily="34" charset="0"/>
              </a:rPr>
              <a:t>Instruktion</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Ange vad som har högst prioritet av tid, kostnad och resultat (kvalitet). Prioriteringen ger vägledning vid eventuella beslut om förseningar eller tillägg till projektet.</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Sätta X:et där det är lämpligt.</a:t>
            </a:r>
          </a:p>
        </p:txBody>
      </p:sp>
    </p:spTree>
    <p:extLst>
      <p:ext uri="{BB962C8B-B14F-4D97-AF65-F5344CB8AC3E}">
        <p14:creationId xmlns:p14="http://schemas.microsoft.com/office/powerpoint/2010/main" val="180387107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07D1C1-E343-4A6A-9EF4-4F207E4FFC6F}"/>
              </a:ext>
            </a:extLst>
          </p:cNvPr>
          <p:cNvSpPr>
            <a:spLocks noGrp="1"/>
          </p:cNvSpPr>
          <p:nvPr>
            <p:ph type="title"/>
          </p:nvPr>
        </p:nvSpPr>
        <p:spPr/>
        <p:txBody>
          <a:bodyPr/>
          <a:lstStyle/>
          <a:p>
            <a:r>
              <a:rPr lang="sv-SE"/>
              <a:t>Påverkande omgivning</a:t>
            </a:r>
            <a:br>
              <a:rPr lang="sv-SE"/>
            </a:br>
            <a:endParaRPr lang="sv-SE" dirty="0"/>
          </a:p>
        </p:txBody>
      </p:sp>
      <p:sp>
        <p:nvSpPr>
          <p:cNvPr id="3" name="Platshållare för text 2">
            <a:extLst>
              <a:ext uri="{FF2B5EF4-FFF2-40B4-BE49-F238E27FC236}">
                <a16:creationId xmlns:a16="http://schemas.microsoft.com/office/drawing/2014/main" id="{BBBC225D-1861-450A-A2EF-5544DF566435}"/>
              </a:ext>
            </a:extLst>
          </p:cNvPr>
          <p:cNvSpPr>
            <a:spLocks noGrp="1"/>
          </p:cNvSpPr>
          <p:nvPr>
            <p:ph type="body" sz="quarter" idx="13"/>
          </p:nvPr>
        </p:nvSpPr>
        <p:spPr/>
        <p:txBody>
          <a:bodyPr/>
          <a:lstStyle/>
          <a:p>
            <a:r>
              <a:rPr lang="sv-SE" dirty="0"/>
              <a:t>Boende </a:t>
            </a:r>
          </a:p>
          <a:p>
            <a:r>
              <a:rPr lang="sv-SE" dirty="0" err="1"/>
              <a:t>Lst</a:t>
            </a:r>
            <a:r>
              <a:rPr lang="sv-SE" dirty="0"/>
              <a:t> (Kulturmiljövård riksintresse)</a:t>
            </a:r>
          </a:p>
          <a:p>
            <a:r>
              <a:rPr lang="sv-SE" dirty="0" err="1"/>
              <a:t>PoN</a:t>
            </a:r>
            <a:r>
              <a:rPr lang="sv-SE" dirty="0"/>
              <a:t> (Naturvärde)</a:t>
            </a:r>
          </a:p>
          <a:p>
            <a:pPr marL="0" indent="0">
              <a:buNone/>
            </a:pPr>
            <a:endParaRPr lang="sv-SE" dirty="0"/>
          </a:p>
          <a:p>
            <a:endParaRPr lang="sv-SE" dirty="0"/>
          </a:p>
          <a:p>
            <a:endParaRPr lang="sv-SE" dirty="0"/>
          </a:p>
        </p:txBody>
      </p:sp>
      <p:sp>
        <p:nvSpPr>
          <p:cNvPr id="4" name="Rektangel 3">
            <a:extLst>
              <a:ext uri="{FF2B5EF4-FFF2-40B4-BE49-F238E27FC236}">
                <a16:creationId xmlns:a16="http://schemas.microsoft.com/office/drawing/2014/main" id="{E4C07820-B36F-41CB-8E7E-EC3C5432382E}"/>
              </a:ext>
            </a:extLst>
          </p:cNvPr>
          <p:cNvSpPr/>
          <p:nvPr/>
        </p:nvSpPr>
        <p:spPr>
          <a:xfrm>
            <a:off x="9183043" y="0"/>
            <a:ext cx="2880000" cy="3400931"/>
          </a:xfrm>
          <a:prstGeom prst="rect">
            <a:avLst/>
          </a:prstGeom>
        </p:spPr>
        <p:txBody>
          <a:bodyPr wrap="square">
            <a:spAutoFit/>
          </a:bodyPr>
          <a:lstStyle/>
          <a:p>
            <a:pPr>
              <a:lnSpc>
                <a:spcPts val="1500"/>
              </a:lnSpc>
              <a:spcAft>
                <a:spcPts val="600"/>
              </a:spcAft>
            </a:pPr>
            <a:r>
              <a:rPr lang="sv-SE" sz="1600" b="1" dirty="0">
                <a:solidFill>
                  <a:srgbClr val="FF0000"/>
                </a:solidFill>
                <a:latin typeface="Times New Roman" panose="02020603050405020304" pitchFamily="18" charset="0"/>
                <a:ea typeface="Calibri" panose="020F0502020204030204" pitchFamily="34" charset="0"/>
              </a:rPr>
              <a:t>Instruktion</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Beskriv om möjligt de viktigaste intressenterna som påverkar eller påverkas av projektet t ex påverkan på boende vid komplettering av ett befintligt bostadsområde. </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Samband och kopplingar till andra pågående planer och projekt alternativt till andra aktörer m.m. T.ex. för att den här planen skall kunna genomföras krävs det att en annan plan färdigställts och byggnation påbörjats. </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Säkerställ att beroendeförhållanden avseende leveranser till eller från projektet och samtidig användning av resurser är väl synliga i projektets tidplan och budget.</a:t>
            </a:r>
          </a:p>
        </p:txBody>
      </p:sp>
    </p:spTree>
    <p:extLst>
      <p:ext uri="{BB962C8B-B14F-4D97-AF65-F5344CB8AC3E}">
        <p14:creationId xmlns:p14="http://schemas.microsoft.com/office/powerpoint/2010/main" val="228111859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3B77E8-485A-4B4F-8B76-16E029F048FB}"/>
              </a:ext>
            </a:extLst>
          </p:cNvPr>
          <p:cNvSpPr>
            <a:spLocks noGrp="1"/>
          </p:cNvSpPr>
          <p:nvPr>
            <p:ph type="title"/>
          </p:nvPr>
        </p:nvSpPr>
        <p:spPr/>
        <p:txBody>
          <a:bodyPr/>
          <a:lstStyle/>
          <a:p>
            <a:r>
              <a:rPr lang="sv-SE"/>
              <a:t>Organisation, rapportering och överlämning</a:t>
            </a:r>
            <a:endParaRPr lang="sv-SE" dirty="0"/>
          </a:p>
        </p:txBody>
      </p:sp>
      <p:sp>
        <p:nvSpPr>
          <p:cNvPr id="3" name="Platshållare för text 2">
            <a:extLst>
              <a:ext uri="{FF2B5EF4-FFF2-40B4-BE49-F238E27FC236}">
                <a16:creationId xmlns:a16="http://schemas.microsoft.com/office/drawing/2014/main" id="{E93FCC7A-AB18-44E7-AEFD-D203EDEFCDDE}"/>
              </a:ext>
            </a:extLst>
          </p:cNvPr>
          <p:cNvSpPr>
            <a:spLocks noGrp="1"/>
          </p:cNvSpPr>
          <p:nvPr>
            <p:ph type="body" sz="quarter" idx="13"/>
          </p:nvPr>
        </p:nvSpPr>
        <p:spPr/>
        <p:txBody>
          <a:bodyPr>
            <a:normAutofit/>
          </a:bodyPr>
          <a:lstStyle/>
          <a:p>
            <a:pPr>
              <a:spcAft>
                <a:spcPts val="600"/>
              </a:spcAft>
            </a:pPr>
            <a:r>
              <a:rPr lang="sv-SE" sz="1400" dirty="0"/>
              <a:t>Projektorganisationen är enligt GEM-modellen </a:t>
            </a:r>
          </a:p>
          <a:p>
            <a:pPr>
              <a:spcAft>
                <a:spcPts val="600"/>
              </a:spcAft>
            </a:pPr>
            <a:r>
              <a:rPr lang="sv-SE" sz="1400" dirty="0"/>
              <a:t>Rapportering och överlämning i projektet sker enligt GEM-modellen.</a:t>
            </a:r>
          </a:p>
          <a:p>
            <a:pPr lvl="2">
              <a:spcAft>
                <a:spcPts val="600"/>
              </a:spcAft>
            </a:pPr>
            <a:r>
              <a:rPr lang="sv-SE" sz="1400" dirty="0"/>
              <a:t>Löpande lägesrapportering: Månadsvis, till Styrgrupp</a:t>
            </a:r>
          </a:p>
          <a:p>
            <a:pPr lvl="2">
              <a:spcAft>
                <a:spcPts val="600"/>
              </a:spcAft>
            </a:pPr>
            <a:r>
              <a:rPr lang="sv-SE" sz="1400" dirty="0"/>
              <a:t>Leveransrapport: Vid överklagad plan, till Styrgrupp</a:t>
            </a:r>
          </a:p>
          <a:p>
            <a:pPr lvl="2">
              <a:spcAft>
                <a:spcPts val="600"/>
              </a:spcAft>
            </a:pPr>
            <a:r>
              <a:rPr lang="sv-SE" sz="1400" dirty="0"/>
              <a:t>Slutrapport: I samband med Laga kraft och projektavslut till Styrgrupp samt processledare GEM </a:t>
            </a:r>
          </a:p>
          <a:p>
            <a:pPr>
              <a:spcAft>
                <a:spcPts val="600"/>
              </a:spcAft>
            </a:pPr>
            <a:r>
              <a:rPr lang="sv-SE" sz="1400" dirty="0"/>
              <a:t>Väsentliga ändringar mot projektdirektivet ska beslutas av projektets styrgrupp. </a:t>
            </a:r>
          </a:p>
          <a:p>
            <a:pPr>
              <a:spcAft>
                <a:spcPts val="600"/>
              </a:spcAft>
            </a:pPr>
            <a:r>
              <a:rPr lang="sv-SE" sz="1400" dirty="0"/>
              <a:t>Projektets resultat det vill säga planhandlingar arkiveras enligt gällande lagar och regler i Göteborgs Stad.</a:t>
            </a:r>
          </a:p>
          <a:p>
            <a:pPr>
              <a:spcAft>
                <a:spcPts val="600"/>
              </a:spcAft>
            </a:pPr>
            <a:r>
              <a:rPr lang="sv-SE" sz="1400" dirty="0"/>
              <a:t>Utredningar och övriga bedömningsunderlag som tas fram inom projektet arkiveras enligt stadsbyggnadskontorets gällande rutiner. </a:t>
            </a:r>
          </a:p>
          <a:p>
            <a:pPr>
              <a:spcAft>
                <a:spcPts val="600"/>
              </a:spcAft>
            </a:pPr>
            <a:endParaRPr lang="sv-SE" sz="1400" dirty="0"/>
          </a:p>
        </p:txBody>
      </p:sp>
      <p:sp>
        <p:nvSpPr>
          <p:cNvPr id="4" name="Rektangel 3">
            <a:extLst>
              <a:ext uri="{FF2B5EF4-FFF2-40B4-BE49-F238E27FC236}">
                <a16:creationId xmlns:a16="http://schemas.microsoft.com/office/drawing/2014/main" id="{A783FDC8-979D-4E28-B70D-5D29A786B74E}"/>
              </a:ext>
            </a:extLst>
          </p:cNvPr>
          <p:cNvSpPr/>
          <p:nvPr/>
        </p:nvSpPr>
        <p:spPr>
          <a:xfrm>
            <a:off x="9183043" y="0"/>
            <a:ext cx="2880000" cy="938719"/>
          </a:xfrm>
          <a:prstGeom prst="rect">
            <a:avLst/>
          </a:prstGeom>
        </p:spPr>
        <p:txBody>
          <a:bodyPr wrap="square">
            <a:spAutoFit/>
          </a:bodyPr>
          <a:lstStyle/>
          <a:p>
            <a:pPr>
              <a:lnSpc>
                <a:spcPts val="1500"/>
              </a:lnSpc>
              <a:spcAft>
                <a:spcPts val="600"/>
              </a:spcAft>
            </a:pPr>
            <a:r>
              <a:rPr lang="sv-SE" sz="1600" b="1" dirty="0">
                <a:solidFill>
                  <a:srgbClr val="FF0000"/>
                </a:solidFill>
                <a:latin typeface="Times New Roman" panose="02020603050405020304" pitchFamily="18" charset="0"/>
                <a:ea typeface="Calibri" panose="020F0502020204030204" pitchFamily="34" charset="0"/>
              </a:rPr>
              <a:t>Instruktion</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Vid avvikelse från gällande rutiner beskriv hur organisation, rapportering och överlämning ska hanteras i detta projekt.</a:t>
            </a:r>
            <a:endParaRPr lang="sv-SE" sz="1600" b="1" dirty="0">
              <a:solidFill>
                <a:srgbClr val="FF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4192163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E36FEC-DEF9-450C-A743-8525F4EFFAD4}"/>
              </a:ext>
            </a:extLst>
          </p:cNvPr>
          <p:cNvSpPr>
            <a:spLocks noGrp="1"/>
          </p:cNvSpPr>
          <p:nvPr>
            <p:ph type="title"/>
          </p:nvPr>
        </p:nvSpPr>
        <p:spPr/>
        <p:txBody>
          <a:bodyPr/>
          <a:lstStyle/>
          <a:p>
            <a:r>
              <a:rPr lang="en-US" dirty="0" err="1"/>
              <a:t>Pågående</a:t>
            </a:r>
            <a:r>
              <a:rPr lang="en-US" dirty="0"/>
              <a:t> </a:t>
            </a:r>
            <a:r>
              <a:rPr lang="en-US" dirty="0" err="1"/>
              <a:t>användning</a:t>
            </a:r>
            <a:r>
              <a:rPr lang="en-US" dirty="0"/>
              <a:t>- ÖP</a:t>
            </a:r>
          </a:p>
        </p:txBody>
      </p:sp>
      <p:sp>
        <p:nvSpPr>
          <p:cNvPr id="3" name="Platshållare för text 2">
            <a:extLst>
              <a:ext uri="{FF2B5EF4-FFF2-40B4-BE49-F238E27FC236}">
                <a16:creationId xmlns:a16="http://schemas.microsoft.com/office/drawing/2014/main" id="{2E6CBAA4-2A6A-4E50-801C-162BC33C9976}"/>
              </a:ext>
            </a:extLst>
          </p:cNvPr>
          <p:cNvSpPr>
            <a:spLocks noGrp="1"/>
          </p:cNvSpPr>
          <p:nvPr>
            <p:ph type="body" sz="quarter" idx="13"/>
          </p:nvPr>
        </p:nvSpPr>
        <p:spPr/>
        <p:txBody>
          <a:bodyPr/>
          <a:lstStyle/>
          <a:p>
            <a:endParaRPr lang="en-US"/>
          </a:p>
        </p:txBody>
      </p:sp>
      <p:pic>
        <p:nvPicPr>
          <p:cNvPr id="5" name="Bildobjekt 4">
            <a:extLst>
              <a:ext uri="{FF2B5EF4-FFF2-40B4-BE49-F238E27FC236}">
                <a16:creationId xmlns:a16="http://schemas.microsoft.com/office/drawing/2014/main" id="{699F65CF-1658-4C27-8AFF-92986240B686}"/>
              </a:ext>
            </a:extLst>
          </p:cNvPr>
          <p:cNvPicPr>
            <a:picLocks noChangeAspect="1"/>
          </p:cNvPicPr>
          <p:nvPr/>
        </p:nvPicPr>
        <p:blipFill rotWithShape="1">
          <a:blip r:embed="rId2">
            <a:extLst>
              <a:ext uri="{28A0092B-C50C-407E-A947-70E740481C1C}">
                <a14:useLocalDpi xmlns:a14="http://schemas.microsoft.com/office/drawing/2010/main" val="0"/>
              </a:ext>
            </a:extLst>
          </a:blip>
          <a:srcRect t="13460"/>
          <a:stretch/>
        </p:blipFill>
        <p:spPr>
          <a:xfrm>
            <a:off x="359998" y="1532218"/>
            <a:ext cx="7882301" cy="4820400"/>
          </a:xfrm>
          <a:prstGeom prst="rect">
            <a:avLst/>
          </a:prstGeom>
        </p:spPr>
      </p:pic>
    </p:spTree>
    <p:extLst>
      <p:ext uri="{BB962C8B-B14F-4D97-AF65-F5344CB8AC3E}">
        <p14:creationId xmlns:p14="http://schemas.microsoft.com/office/powerpoint/2010/main" val="427545884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B69081-E648-466D-AFC5-84E3C383BDC1}"/>
              </a:ext>
            </a:extLst>
          </p:cNvPr>
          <p:cNvSpPr>
            <a:spLocks noGrp="1"/>
          </p:cNvSpPr>
          <p:nvPr>
            <p:ph type="title"/>
          </p:nvPr>
        </p:nvSpPr>
        <p:spPr/>
        <p:txBody>
          <a:bodyPr/>
          <a:lstStyle/>
          <a:p>
            <a:r>
              <a:rPr lang="en-US" dirty="0" err="1"/>
              <a:t>Rekommendationer</a:t>
            </a:r>
            <a:r>
              <a:rPr lang="en-US" dirty="0"/>
              <a:t> </a:t>
            </a:r>
            <a:r>
              <a:rPr lang="en-US" dirty="0" err="1"/>
              <a:t>för</a:t>
            </a:r>
            <a:r>
              <a:rPr lang="en-US" dirty="0"/>
              <a:t> </a:t>
            </a:r>
            <a:r>
              <a:rPr lang="en-US" dirty="0" err="1"/>
              <a:t>landområden</a:t>
            </a:r>
            <a:r>
              <a:rPr lang="en-US" dirty="0"/>
              <a:t>- ÖP</a:t>
            </a:r>
          </a:p>
        </p:txBody>
      </p:sp>
      <p:sp>
        <p:nvSpPr>
          <p:cNvPr id="3" name="Platshållare för text 2">
            <a:extLst>
              <a:ext uri="{FF2B5EF4-FFF2-40B4-BE49-F238E27FC236}">
                <a16:creationId xmlns:a16="http://schemas.microsoft.com/office/drawing/2014/main" id="{408E51E5-FB12-4FF9-99BC-C0E53B873F39}"/>
              </a:ext>
            </a:extLst>
          </p:cNvPr>
          <p:cNvSpPr>
            <a:spLocks noGrp="1"/>
          </p:cNvSpPr>
          <p:nvPr>
            <p:ph type="body" sz="quarter" idx="13"/>
          </p:nvPr>
        </p:nvSpPr>
        <p:spPr/>
        <p:txBody>
          <a:bodyPr/>
          <a:lstStyle/>
          <a:p>
            <a:endParaRPr lang="en-US"/>
          </a:p>
        </p:txBody>
      </p:sp>
      <p:pic>
        <p:nvPicPr>
          <p:cNvPr id="5" name="Bildobjekt 4">
            <a:extLst>
              <a:ext uri="{FF2B5EF4-FFF2-40B4-BE49-F238E27FC236}">
                <a16:creationId xmlns:a16="http://schemas.microsoft.com/office/drawing/2014/main" id="{72CC0C7A-49CE-4A18-95FB-977A35CAF569}"/>
              </a:ext>
            </a:extLst>
          </p:cNvPr>
          <p:cNvPicPr>
            <a:picLocks noChangeAspect="1"/>
          </p:cNvPicPr>
          <p:nvPr/>
        </p:nvPicPr>
        <p:blipFill rotWithShape="1">
          <a:blip r:embed="rId2">
            <a:extLst>
              <a:ext uri="{28A0092B-C50C-407E-A947-70E740481C1C}">
                <a14:useLocalDpi xmlns:a14="http://schemas.microsoft.com/office/drawing/2010/main" val="0"/>
              </a:ext>
            </a:extLst>
          </a:blip>
          <a:srcRect t="13091"/>
          <a:stretch/>
        </p:blipFill>
        <p:spPr>
          <a:xfrm>
            <a:off x="359999" y="1532218"/>
            <a:ext cx="7850551" cy="4821498"/>
          </a:xfrm>
          <a:prstGeom prst="rect">
            <a:avLst/>
          </a:prstGeom>
        </p:spPr>
      </p:pic>
      <p:pic>
        <p:nvPicPr>
          <p:cNvPr id="7" name="Bildobjekt 6">
            <a:extLst>
              <a:ext uri="{FF2B5EF4-FFF2-40B4-BE49-F238E27FC236}">
                <a16:creationId xmlns:a16="http://schemas.microsoft.com/office/drawing/2014/main" id="{0B5AC0DC-1092-4689-AD26-AB0D9DC09E29}"/>
              </a:ext>
            </a:extLst>
          </p:cNvPr>
          <p:cNvPicPr>
            <a:picLocks noChangeAspect="1"/>
          </p:cNvPicPr>
          <p:nvPr/>
        </p:nvPicPr>
        <p:blipFill rotWithShape="1">
          <a:blip r:embed="rId3">
            <a:extLst>
              <a:ext uri="{28A0092B-C50C-407E-A947-70E740481C1C}">
                <a14:useLocalDpi xmlns:a14="http://schemas.microsoft.com/office/drawing/2010/main" val="0"/>
              </a:ext>
            </a:extLst>
          </a:blip>
          <a:srcRect t="55104" r="36779" b="31042"/>
          <a:stretch/>
        </p:blipFill>
        <p:spPr>
          <a:xfrm>
            <a:off x="359999" y="5067840"/>
            <a:ext cx="3744883" cy="1285876"/>
          </a:xfrm>
          <a:prstGeom prst="rect">
            <a:avLst/>
          </a:prstGeom>
        </p:spPr>
      </p:pic>
    </p:spTree>
    <p:extLst>
      <p:ext uri="{BB962C8B-B14F-4D97-AF65-F5344CB8AC3E}">
        <p14:creationId xmlns:p14="http://schemas.microsoft.com/office/powerpoint/2010/main" val="1652386260"/>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8CCF59-1CBC-48F0-BFEB-DB51B207C433}"/>
              </a:ext>
            </a:extLst>
          </p:cNvPr>
          <p:cNvSpPr>
            <a:spLocks noGrp="1"/>
          </p:cNvSpPr>
          <p:nvPr>
            <p:ph type="title"/>
          </p:nvPr>
        </p:nvSpPr>
        <p:spPr/>
        <p:txBody>
          <a:bodyPr/>
          <a:lstStyle/>
          <a:p>
            <a:r>
              <a:rPr lang="sv-SE" dirty="0"/>
              <a:t>Kulturmiljövård riksintresse och ett program för bevarande</a:t>
            </a:r>
            <a:endParaRPr lang="en-US" dirty="0"/>
          </a:p>
        </p:txBody>
      </p:sp>
      <p:sp>
        <p:nvSpPr>
          <p:cNvPr id="3" name="Platshållare för text 2">
            <a:extLst>
              <a:ext uri="{FF2B5EF4-FFF2-40B4-BE49-F238E27FC236}">
                <a16:creationId xmlns:a16="http://schemas.microsoft.com/office/drawing/2014/main" id="{8E7FD190-4E90-483B-AF35-DC3C96016E79}"/>
              </a:ext>
            </a:extLst>
          </p:cNvPr>
          <p:cNvSpPr>
            <a:spLocks noGrp="1"/>
          </p:cNvSpPr>
          <p:nvPr>
            <p:ph type="body" sz="quarter" idx="13"/>
          </p:nvPr>
        </p:nvSpPr>
        <p:spPr/>
        <p:txBody>
          <a:bodyPr/>
          <a:lstStyle/>
          <a:p>
            <a:endParaRPr lang="en-US"/>
          </a:p>
        </p:txBody>
      </p:sp>
      <p:pic>
        <p:nvPicPr>
          <p:cNvPr id="5" name="Bildobjekt 4">
            <a:extLst>
              <a:ext uri="{FF2B5EF4-FFF2-40B4-BE49-F238E27FC236}">
                <a16:creationId xmlns:a16="http://schemas.microsoft.com/office/drawing/2014/main" id="{78B8958B-E7A7-4A43-AD07-5272E76C05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999" y="1416930"/>
            <a:ext cx="6104301" cy="4954341"/>
          </a:xfrm>
          <a:prstGeom prst="rect">
            <a:avLst/>
          </a:prstGeom>
        </p:spPr>
      </p:pic>
    </p:spTree>
    <p:extLst>
      <p:ext uri="{BB962C8B-B14F-4D97-AF65-F5344CB8AC3E}">
        <p14:creationId xmlns:p14="http://schemas.microsoft.com/office/powerpoint/2010/main" val="485494187"/>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DEE012-50AC-4397-85C3-0329805FF071}"/>
              </a:ext>
            </a:extLst>
          </p:cNvPr>
          <p:cNvSpPr>
            <a:spLocks noGrp="1"/>
          </p:cNvSpPr>
          <p:nvPr>
            <p:ph type="title"/>
          </p:nvPr>
        </p:nvSpPr>
        <p:spPr/>
        <p:txBody>
          <a:bodyPr/>
          <a:lstStyle/>
          <a:p>
            <a:r>
              <a:rPr lang="sv-SE" dirty="0"/>
              <a:t>Biologi och Ekologi- Artgrupper </a:t>
            </a:r>
            <a:endParaRPr lang="en-US" dirty="0"/>
          </a:p>
        </p:txBody>
      </p:sp>
      <p:sp>
        <p:nvSpPr>
          <p:cNvPr id="3" name="Platshållare för text 2">
            <a:extLst>
              <a:ext uri="{FF2B5EF4-FFF2-40B4-BE49-F238E27FC236}">
                <a16:creationId xmlns:a16="http://schemas.microsoft.com/office/drawing/2014/main" id="{D6296197-A347-4533-BB72-EAA461AD2184}"/>
              </a:ext>
            </a:extLst>
          </p:cNvPr>
          <p:cNvSpPr>
            <a:spLocks noGrp="1"/>
          </p:cNvSpPr>
          <p:nvPr>
            <p:ph type="body" sz="quarter" idx="13"/>
          </p:nvPr>
        </p:nvSpPr>
        <p:spPr/>
        <p:txBody>
          <a:bodyPr/>
          <a:lstStyle/>
          <a:p>
            <a:endParaRPr lang="en-US"/>
          </a:p>
        </p:txBody>
      </p:sp>
      <p:pic>
        <p:nvPicPr>
          <p:cNvPr id="5" name="Bildobjekt 4">
            <a:extLst>
              <a:ext uri="{FF2B5EF4-FFF2-40B4-BE49-F238E27FC236}">
                <a16:creationId xmlns:a16="http://schemas.microsoft.com/office/drawing/2014/main" id="{5874ED6F-42CD-47BF-B8D9-5DC6ADAE614A}"/>
              </a:ext>
            </a:extLst>
          </p:cNvPr>
          <p:cNvPicPr>
            <a:picLocks noChangeAspect="1"/>
          </p:cNvPicPr>
          <p:nvPr/>
        </p:nvPicPr>
        <p:blipFill rotWithShape="1">
          <a:blip r:embed="rId2">
            <a:extLst>
              <a:ext uri="{28A0092B-C50C-407E-A947-70E740481C1C}">
                <a14:useLocalDpi xmlns:a14="http://schemas.microsoft.com/office/drawing/2010/main" val="0"/>
              </a:ext>
            </a:extLst>
          </a:blip>
          <a:srcRect t="13530"/>
          <a:stretch/>
        </p:blipFill>
        <p:spPr>
          <a:xfrm>
            <a:off x="359999" y="1187450"/>
            <a:ext cx="8400378" cy="5133099"/>
          </a:xfrm>
          <a:prstGeom prst="rect">
            <a:avLst/>
          </a:prstGeom>
        </p:spPr>
      </p:pic>
    </p:spTree>
    <p:extLst>
      <p:ext uri="{BB962C8B-B14F-4D97-AF65-F5344CB8AC3E}">
        <p14:creationId xmlns:p14="http://schemas.microsoft.com/office/powerpoint/2010/main" val="304378561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 6">
            <a:extLst>
              <a:ext uri="{FF2B5EF4-FFF2-40B4-BE49-F238E27FC236}">
                <a16:creationId xmlns:a16="http://schemas.microsoft.com/office/drawing/2014/main" id="{FFBA6819-C89C-4E7C-95D1-7D65DA6314A5}"/>
              </a:ext>
            </a:extLst>
          </p:cNvPr>
          <p:cNvGraphicFramePr>
            <a:graphicFrameLocks noGrp="1"/>
          </p:cNvGraphicFramePr>
          <p:nvPr>
            <p:extLst>
              <p:ext uri="{D42A27DB-BD31-4B8C-83A1-F6EECF244321}">
                <p14:modId xmlns:p14="http://schemas.microsoft.com/office/powerpoint/2010/main" val="2994985407"/>
              </p:ext>
            </p:extLst>
          </p:nvPr>
        </p:nvGraphicFramePr>
        <p:xfrm>
          <a:off x="226339" y="1343595"/>
          <a:ext cx="3277354" cy="3383280"/>
        </p:xfrm>
        <a:graphic>
          <a:graphicData uri="http://schemas.openxmlformats.org/drawingml/2006/table">
            <a:tbl>
              <a:tblPr firstRow="1" firstCol="1" bandRow="1">
                <a:tableStyleId>{2D5ABB26-0587-4C30-8999-92F81FD0307C}</a:tableStyleId>
              </a:tblPr>
              <a:tblGrid>
                <a:gridCol w="1447013">
                  <a:extLst>
                    <a:ext uri="{9D8B030D-6E8A-4147-A177-3AD203B41FA5}">
                      <a16:colId xmlns:a16="http://schemas.microsoft.com/office/drawing/2014/main" val="1495544686"/>
                    </a:ext>
                  </a:extLst>
                </a:gridCol>
                <a:gridCol w="1830341">
                  <a:extLst>
                    <a:ext uri="{9D8B030D-6E8A-4147-A177-3AD203B41FA5}">
                      <a16:colId xmlns:a16="http://schemas.microsoft.com/office/drawing/2014/main" val="4561684"/>
                    </a:ext>
                  </a:extLst>
                </a:gridCol>
              </a:tblGrid>
              <a:tr h="431537">
                <a:tc>
                  <a:txBody>
                    <a:bodyPr/>
                    <a:lstStyle/>
                    <a:p>
                      <a:pPr>
                        <a:lnSpc>
                          <a:spcPts val="1500"/>
                        </a:lnSpc>
                        <a:spcAft>
                          <a:spcPts val="600"/>
                        </a:spcAft>
                      </a:pPr>
                      <a:r>
                        <a:rPr lang="sv-SE" sz="1200" dirty="0">
                          <a:effectLst/>
                        </a:rPr>
                        <a:t>SDN (stads-delsnämnden):</a:t>
                      </a:r>
                      <a:endParaRPr lang="sv-SE" sz="1200" dirty="0">
                        <a:effectLst/>
                        <a:latin typeface="+mn-lt"/>
                        <a:ea typeface="Times New Roman" panose="02020603050405020304" pitchFamily="18" charset="0"/>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500"/>
                        </a:lnSpc>
                        <a:spcAft>
                          <a:spcPts val="600"/>
                        </a:spcAft>
                      </a:pPr>
                      <a:r>
                        <a:rPr lang="sv-SE" sz="1200" dirty="0">
                          <a:effectLst/>
                        </a:rPr>
                        <a:t> Västra Göteborg</a:t>
                      </a:r>
                      <a:endParaRPr lang="sv-SE" sz="1200" dirty="0">
                        <a:effectLst/>
                        <a:latin typeface="+mn-lt"/>
                        <a:ea typeface="Times New Roman" panose="02020603050405020304" pitchFamily="18" charset="0"/>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9181941"/>
                  </a:ext>
                </a:extLst>
              </a:tr>
              <a:tr h="252649">
                <a:tc>
                  <a:txBody>
                    <a:bodyPr/>
                    <a:lstStyle/>
                    <a:p>
                      <a:pPr>
                        <a:lnSpc>
                          <a:spcPts val="1500"/>
                        </a:lnSpc>
                        <a:spcAft>
                          <a:spcPts val="600"/>
                        </a:spcAft>
                      </a:pPr>
                      <a:r>
                        <a:rPr lang="sv-SE" sz="1200" dirty="0">
                          <a:effectLst/>
                        </a:rPr>
                        <a:t>Markägare:</a:t>
                      </a:r>
                      <a:endParaRPr lang="sv-SE" sz="1200" dirty="0">
                        <a:effectLst/>
                        <a:latin typeface="+mn-lt"/>
                        <a:ea typeface="Times New Roman" panose="02020603050405020304" pitchFamily="18" charset="0"/>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500"/>
                        </a:lnSpc>
                        <a:spcAft>
                          <a:spcPts val="600"/>
                        </a:spcAft>
                      </a:pPr>
                      <a:r>
                        <a:rPr lang="sv-SE" sz="1200" dirty="0">
                          <a:effectLst/>
                        </a:rPr>
                        <a:t> Privat</a:t>
                      </a:r>
                      <a:endParaRPr lang="sv-SE" sz="1200" dirty="0">
                        <a:effectLst/>
                        <a:latin typeface="+mn-lt"/>
                        <a:ea typeface="Times New Roman" panose="02020603050405020304" pitchFamily="18" charset="0"/>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8055157"/>
                  </a:ext>
                </a:extLst>
              </a:tr>
              <a:tr h="376199">
                <a:tc>
                  <a:txBody>
                    <a:bodyPr/>
                    <a:lstStyle/>
                    <a:p>
                      <a:pPr>
                        <a:lnSpc>
                          <a:spcPts val="1500"/>
                        </a:lnSpc>
                        <a:spcAft>
                          <a:spcPts val="600"/>
                        </a:spcAft>
                      </a:pPr>
                      <a:r>
                        <a:rPr lang="sv-SE" sz="1200" dirty="0">
                          <a:effectLst/>
                        </a:rPr>
                        <a:t>Intressent/</a:t>
                      </a:r>
                    </a:p>
                    <a:p>
                      <a:pPr>
                        <a:lnSpc>
                          <a:spcPts val="1500"/>
                        </a:lnSpc>
                        <a:spcAft>
                          <a:spcPts val="600"/>
                        </a:spcAft>
                      </a:pPr>
                      <a:r>
                        <a:rPr lang="sv-SE" sz="1200" dirty="0">
                          <a:effectLst/>
                        </a:rPr>
                        <a:t>exploatör:</a:t>
                      </a:r>
                      <a:endParaRPr lang="sv-SE" sz="1200" dirty="0">
                        <a:effectLst/>
                        <a:latin typeface="+mn-lt"/>
                        <a:ea typeface="Times New Roman" panose="02020603050405020304" pitchFamily="18" charset="0"/>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500"/>
                        </a:lnSpc>
                        <a:spcAft>
                          <a:spcPts val="600"/>
                        </a:spcAft>
                      </a:pPr>
                      <a:r>
                        <a:rPr lang="sv-SE" sz="1200" dirty="0">
                          <a:effectLst/>
                        </a:rPr>
                        <a:t> Markägare</a:t>
                      </a:r>
                      <a:endParaRPr lang="sv-SE" sz="1200" dirty="0">
                        <a:effectLst/>
                        <a:latin typeface="+mn-lt"/>
                        <a:ea typeface="Times New Roman" panose="02020603050405020304" pitchFamily="18" charset="0"/>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1086931"/>
                  </a:ext>
                </a:extLst>
              </a:tr>
              <a:tr h="252649">
                <a:tc>
                  <a:txBody>
                    <a:bodyPr/>
                    <a:lstStyle/>
                    <a:p>
                      <a:pPr>
                        <a:lnSpc>
                          <a:spcPts val="1500"/>
                        </a:lnSpc>
                        <a:spcAft>
                          <a:spcPts val="600"/>
                        </a:spcAft>
                      </a:pPr>
                      <a:r>
                        <a:rPr lang="sv-SE" sz="1200" dirty="0">
                          <a:effectLst/>
                        </a:rPr>
                        <a:t>Markanvisning:</a:t>
                      </a:r>
                      <a:endParaRPr lang="sv-SE" sz="1200" dirty="0">
                        <a:effectLst/>
                        <a:latin typeface="+mn-lt"/>
                        <a:ea typeface="Times New Roman" panose="02020603050405020304" pitchFamily="18" charset="0"/>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500"/>
                        </a:lnSpc>
                        <a:spcAft>
                          <a:spcPts val="600"/>
                        </a:spcAft>
                      </a:pPr>
                      <a:r>
                        <a:rPr lang="sv-SE" sz="1200" dirty="0">
                          <a:effectLst/>
                        </a:rPr>
                        <a:t>Nej</a:t>
                      </a:r>
                      <a:endParaRPr lang="sv-SE" sz="1200" dirty="0">
                        <a:effectLst/>
                        <a:latin typeface="+mn-lt"/>
                        <a:ea typeface="Times New Roman" panose="02020603050405020304" pitchFamily="18" charset="0"/>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7223239"/>
                  </a:ext>
                </a:extLst>
              </a:tr>
              <a:tr h="959956">
                <a:tc>
                  <a:txBody>
                    <a:bodyPr/>
                    <a:lstStyle/>
                    <a:p>
                      <a:pPr>
                        <a:lnSpc>
                          <a:spcPts val="1500"/>
                        </a:lnSpc>
                        <a:spcAft>
                          <a:spcPts val="600"/>
                        </a:spcAft>
                      </a:pPr>
                      <a:r>
                        <a:rPr lang="sv-SE" sz="1200" dirty="0">
                          <a:effectLst/>
                        </a:rPr>
                        <a:t>Befintlig markanvändning:</a:t>
                      </a:r>
                      <a:endParaRPr lang="sv-SE" sz="1200" dirty="0">
                        <a:effectLst/>
                        <a:latin typeface="+mn-lt"/>
                        <a:ea typeface="Times New Roman" panose="02020603050405020304" pitchFamily="18" charset="0"/>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32" rtl="0" eaLnBrk="1" fontAlgn="auto" latinLnBrk="0" hangingPunct="1">
                        <a:lnSpc>
                          <a:spcPts val="1500"/>
                        </a:lnSpc>
                        <a:spcBef>
                          <a:spcPts val="0"/>
                        </a:spcBef>
                        <a:spcAft>
                          <a:spcPts val="600"/>
                        </a:spcAft>
                        <a:buClrTx/>
                        <a:buSzTx/>
                        <a:buFont typeface="Wingdings" panose="05000000000000000000" pitchFamily="2" charset="2"/>
                        <a:buNone/>
                        <a:tabLst/>
                        <a:defRPr/>
                      </a:pPr>
                      <a:r>
                        <a:rPr lang="sv-SE" sz="1200" dirty="0">
                          <a:effectLst/>
                        </a:rPr>
                        <a:t>Inte planlagd. Enligt ÖP: Grön- och rekreationsområde, Bebyggelseområde med grön och rekreationsytor</a:t>
                      </a:r>
                      <a:endParaRPr lang="sv-SE" sz="1200" dirty="0">
                        <a:effectLst/>
                        <a:latin typeface="+mn-lt"/>
                        <a:ea typeface="Times New Roman" panose="02020603050405020304" pitchFamily="18" charset="0"/>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4745406"/>
                  </a:ext>
                </a:extLst>
              </a:tr>
              <a:tr h="431537">
                <a:tc>
                  <a:txBody>
                    <a:bodyPr/>
                    <a:lstStyle/>
                    <a:p>
                      <a:pPr>
                        <a:lnSpc>
                          <a:spcPts val="1500"/>
                        </a:lnSpc>
                        <a:spcAft>
                          <a:spcPts val="600"/>
                        </a:spcAft>
                      </a:pPr>
                      <a:r>
                        <a:rPr lang="sv-SE" sz="1200" dirty="0">
                          <a:effectLst/>
                        </a:rPr>
                        <a:t>Föreslagen markanvändning:</a:t>
                      </a:r>
                      <a:endParaRPr lang="sv-SE" sz="1200" dirty="0">
                        <a:effectLst/>
                        <a:latin typeface="+mn-lt"/>
                        <a:ea typeface="Times New Roman" panose="02020603050405020304" pitchFamily="18" charset="0"/>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500"/>
                        </a:lnSpc>
                        <a:spcAft>
                          <a:spcPts val="600"/>
                        </a:spcAft>
                      </a:pPr>
                      <a:r>
                        <a:rPr lang="sv-SE" sz="1200" dirty="0">
                          <a:effectLst/>
                        </a:rPr>
                        <a:t> Bostäder</a:t>
                      </a:r>
                      <a:endParaRPr lang="sv-SE" sz="1200" dirty="0">
                        <a:effectLst/>
                        <a:latin typeface="+mn-lt"/>
                        <a:ea typeface="Times New Roman" panose="02020603050405020304" pitchFamily="18" charset="0"/>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5735243"/>
                  </a:ext>
                </a:extLst>
              </a:tr>
              <a:tr h="252649">
                <a:tc>
                  <a:txBody>
                    <a:bodyPr/>
                    <a:lstStyle/>
                    <a:p>
                      <a:pPr>
                        <a:lnSpc>
                          <a:spcPts val="1500"/>
                        </a:lnSpc>
                        <a:spcAft>
                          <a:spcPts val="600"/>
                        </a:spcAft>
                      </a:pPr>
                      <a:r>
                        <a:rPr lang="sv-SE" sz="1200" dirty="0">
                          <a:effectLst/>
                        </a:rPr>
                        <a:t>Val av förfarande:</a:t>
                      </a:r>
                      <a:endParaRPr lang="sv-SE" sz="1200" dirty="0">
                        <a:effectLst/>
                        <a:latin typeface="+mn-lt"/>
                        <a:ea typeface="Times New Roman" panose="02020603050405020304" pitchFamily="18" charset="0"/>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500"/>
                        </a:lnSpc>
                        <a:spcAft>
                          <a:spcPts val="600"/>
                        </a:spcAft>
                      </a:pPr>
                      <a:r>
                        <a:rPr lang="sv-SE" sz="1200" dirty="0">
                          <a:effectLst/>
                        </a:rPr>
                        <a:t> Standard</a:t>
                      </a:r>
                      <a:endParaRPr lang="sv-SE" sz="1200" dirty="0">
                        <a:effectLst/>
                        <a:latin typeface="+mn-lt"/>
                        <a:ea typeface="Times New Roman" panose="02020603050405020304" pitchFamily="18" charset="0"/>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9613849"/>
                  </a:ext>
                </a:extLst>
              </a:tr>
            </a:tbl>
          </a:graphicData>
        </a:graphic>
      </p:graphicFrame>
      <p:pic>
        <p:nvPicPr>
          <p:cNvPr id="4" name="Platshållare för innehåll 3">
            <a:extLst>
              <a:ext uri="{FF2B5EF4-FFF2-40B4-BE49-F238E27FC236}">
                <a16:creationId xmlns:a16="http://schemas.microsoft.com/office/drawing/2014/main" id="{BC25087A-D8FD-4836-BFEE-04F2CCB17D66}"/>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581400" y="1884490"/>
            <a:ext cx="5364163" cy="3790695"/>
          </a:xfrm>
        </p:spPr>
      </p:pic>
      <p:sp>
        <p:nvSpPr>
          <p:cNvPr id="2" name="Rubrik 1">
            <a:extLst>
              <a:ext uri="{FF2B5EF4-FFF2-40B4-BE49-F238E27FC236}">
                <a16:creationId xmlns:a16="http://schemas.microsoft.com/office/drawing/2014/main" id="{4117F83B-B972-4112-8113-C8E88BBF0106}"/>
              </a:ext>
            </a:extLst>
          </p:cNvPr>
          <p:cNvSpPr>
            <a:spLocks noGrp="1"/>
          </p:cNvSpPr>
          <p:nvPr>
            <p:ph type="title"/>
          </p:nvPr>
        </p:nvSpPr>
        <p:spPr/>
        <p:txBody>
          <a:bodyPr/>
          <a:lstStyle/>
          <a:p>
            <a:r>
              <a:rPr lang="sv-SE"/>
              <a:t>Övergripande om projektet</a:t>
            </a:r>
            <a:endParaRPr lang="sv-SE" dirty="0"/>
          </a:p>
        </p:txBody>
      </p:sp>
      <p:graphicFrame>
        <p:nvGraphicFramePr>
          <p:cNvPr id="10" name="Tabell 9">
            <a:extLst>
              <a:ext uri="{FF2B5EF4-FFF2-40B4-BE49-F238E27FC236}">
                <a16:creationId xmlns:a16="http://schemas.microsoft.com/office/drawing/2014/main" id="{C7B0F3F4-D3AF-403E-AF85-E535E502EA60}"/>
              </a:ext>
            </a:extLst>
          </p:cNvPr>
          <p:cNvGraphicFramePr>
            <a:graphicFrameLocks noGrp="1"/>
          </p:cNvGraphicFramePr>
          <p:nvPr>
            <p:extLst>
              <p:ext uri="{D42A27DB-BD31-4B8C-83A1-F6EECF244321}">
                <p14:modId xmlns:p14="http://schemas.microsoft.com/office/powerpoint/2010/main" val="73523806"/>
              </p:ext>
            </p:extLst>
          </p:nvPr>
        </p:nvGraphicFramePr>
        <p:xfrm>
          <a:off x="226338" y="4888981"/>
          <a:ext cx="3277354" cy="1318260"/>
        </p:xfrm>
        <a:graphic>
          <a:graphicData uri="http://schemas.openxmlformats.org/drawingml/2006/table">
            <a:tbl>
              <a:tblPr firstRow="1" firstCol="1" bandRow="1">
                <a:tableStyleId>{2D5ABB26-0587-4C30-8999-92F81FD0307C}</a:tableStyleId>
              </a:tblPr>
              <a:tblGrid>
                <a:gridCol w="1448553">
                  <a:extLst>
                    <a:ext uri="{9D8B030D-6E8A-4147-A177-3AD203B41FA5}">
                      <a16:colId xmlns:a16="http://schemas.microsoft.com/office/drawing/2014/main" val="1495544686"/>
                    </a:ext>
                  </a:extLst>
                </a:gridCol>
                <a:gridCol w="1828801">
                  <a:extLst>
                    <a:ext uri="{9D8B030D-6E8A-4147-A177-3AD203B41FA5}">
                      <a16:colId xmlns:a16="http://schemas.microsoft.com/office/drawing/2014/main" val="4561684"/>
                    </a:ext>
                  </a:extLst>
                </a:gridCol>
              </a:tblGrid>
              <a:tr h="0">
                <a:tc>
                  <a:txBody>
                    <a:bodyPr/>
                    <a:lstStyle/>
                    <a:p>
                      <a:r>
                        <a:rPr lang="sv-SE" sz="1200" dirty="0"/>
                        <a:t>Program i BN</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500"/>
                        </a:lnSpc>
                        <a:spcAft>
                          <a:spcPts val="600"/>
                        </a:spcAft>
                      </a:pPr>
                      <a:endParaRPr lang="sv-SE" sz="1200" strike="sngStrike" dirty="0">
                        <a:effectLst/>
                        <a:latin typeface="+mn-lt"/>
                        <a:ea typeface="Times New Roman" panose="02020603050405020304" pitchFamily="18" charset="0"/>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1086931"/>
                  </a:ext>
                </a:extLst>
              </a:tr>
              <a:tr h="0">
                <a:tc>
                  <a:txBody>
                    <a:bodyPr/>
                    <a:lstStyle/>
                    <a:p>
                      <a:r>
                        <a:rPr lang="sv-SE" sz="1200" dirty="0"/>
                        <a:t>Planbesked i BN</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500"/>
                        </a:lnSpc>
                        <a:spcAft>
                          <a:spcPts val="600"/>
                        </a:spcAft>
                      </a:pPr>
                      <a:endParaRPr lang="sv-SE" sz="1200" strike="sngStrike" dirty="0">
                        <a:effectLst/>
                        <a:latin typeface="+mn-lt"/>
                        <a:ea typeface="Times New Roman" panose="02020603050405020304" pitchFamily="18" charset="0"/>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7223239"/>
                  </a:ext>
                </a:extLst>
              </a:tr>
              <a:tr h="0">
                <a:tc>
                  <a:txBody>
                    <a:bodyPr/>
                    <a:lstStyle/>
                    <a:p>
                      <a:r>
                        <a:rPr lang="sv-SE" sz="1200" dirty="0"/>
                        <a:t>Startplan/Uppdrag i BN</a:t>
                      </a:r>
                      <a:endParaRPr lang="sv-SE" sz="1200" dirty="0">
                        <a:effectLst/>
                        <a:latin typeface="+mn-lt"/>
                        <a:ea typeface="Times New Roman" panose="02020603050405020304" pitchFamily="18" charset="0"/>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35405" rtl="0" eaLnBrk="1" fontAlgn="auto" latinLnBrk="0" hangingPunct="1">
                        <a:lnSpc>
                          <a:spcPts val="1500"/>
                        </a:lnSpc>
                        <a:spcBef>
                          <a:spcPts val="0"/>
                        </a:spcBef>
                        <a:spcAft>
                          <a:spcPts val="600"/>
                        </a:spcAft>
                        <a:buClrTx/>
                        <a:buSzTx/>
                        <a:buFontTx/>
                        <a:buNone/>
                        <a:tabLst/>
                        <a:defRPr/>
                      </a:pPr>
                      <a:r>
                        <a:rPr lang="sv-SE" sz="1200" dirty="0">
                          <a:effectLst/>
                          <a:latin typeface="+mn-lt"/>
                          <a:ea typeface="Times New Roman" panose="02020603050405020304" pitchFamily="18" charset="0"/>
                        </a:rPr>
                        <a:t>Startplan 2018 beslutad av BN 2017-12-19</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4745406"/>
                  </a:ext>
                </a:extLst>
              </a:tr>
              <a:tr h="0">
                <a:tc>
                  <a:txBody>
                    <a:bodyPr/>
                    <a:lstStyle/>
                    <a:p>
                      <a:r>
                        <a:rPr lang="sv-SE" sz="1200" dirty="0"/>
                        <a:t>Markanvisning i FN</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35405" rtl="0" eaLnBrk="1" fontAlgn="auto" latinLnBrk="0" hangingPunct="1">
                        <a:lnSpc>
                          <a:spcPts val="1500"/>
                        </a:lnSpc>
                        <a:spcBef>
                          <a:spcPts val="0"/>
                        </a:spcBef>
                        <a:spcAft>
                          <a:spcPts val="600"/>
                        </a:spcAft>
                        <a:buClrTx/>
                        <a:buSzTx/>
                        <a:buFontTx/>
                        <a:buNone/>
                        <a:tabLst/>
                        <a:defRPr/>
                      </a:pPr>
                      <a:endParaRPr lang="sv-SE" sz="1200" strike="sngStrike" dirty="0">
                        <a:effectLst/>
                        <a:latin typeface="+mn-lt"/>
                        <a:ea typeface="Times New Roman" panose="02020603050405020304" pitchFamily="18" charset="0"/>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5735243"/>
                  </a:ext>
                </a:extLst>
              </a:tr>
            </a:tbl>
          </a:graphicData>
        </a:graphic>
      </p:graphicFrame>
      <p:sp>
        <p:nvSpPr>
          <p:cNvPr id="8" name="Rektangel 7">
            <a:extLst>
              <a:ext uri="{FF2B5EF4-FFF2-40B4-BE49-F238E27FC236}">
                <a16:creationId xmlns:a16="http://schemas.microsoft.com/office/drawing/2014/main" id="{C756E7FE-8A7E-4BD6-8840-9EFECB3E6B08}"/>
              </a:ext>
            </a:extLst>
          </p:cNvPr>
          <p:cNvSpPr/>
          <p:nvPr/>
        </p:nvSpPr>
        <p:spPr>
          <a:xfrm>
            <a:off x="9183043" y="0"/>
            <a:ext cx="2880000" cy="2669962"/>
          </a:xfrm>
          <a:prstGeom prst="rect">
            <a:avLst/>
          </a:prstGeom>
        </p:spPr>
        <p:txBody>
          <a:bodyPr wrap="square">
            <a:spAutoFit/>
          </a:bodyPr>
          <a:lstStyle/>
          <a:p>
            <a:pPr>
              <a:lnSpc>
                <a:spcPts val="1500"/>
              </a:lnSpc>
              <a:spcAft>
                <a:spcPts val="600"/>
              </a:spcAft>
            </a:pPr>
            <a:r>
              <a:rPr lang="sv-SE" sz="1600" b="1" dirty="0">
                <a:solidFill>
                  <a:srgbClr val="FF0000"/>
                </a:solidFill>
                <a:latin typeface="Times New Roman" panose="02020603050405020304" pitchFamily="18" charset="0"/>
                <a:ea typeface="Calibri" panose="020F0502020204030204" pitchFamily="34" charset="0"/>
              </a:rPr>
              <a:t>Instruktion</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Informationen i dokumentet ska anpassas efter projektets storlek och komplexitet. Skriv så kort och enkelt som möjligt. </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Se mallen som en checklista för att inte missa nödvändig information. </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När rubriker inte upplevs som relevanta, skriv ”Inte relevant”.</a:t>
            </a:r>
          </a:p>
          <a:p>
            <a:pPr>
              <a:lnSpc>
                <a:spcPts val="1500"/>
              </a:lnSpc>
              <a:spcAft>
                <a:spcPts val="600"/>
              </a:spcAft>
            </a:pPr>
            <a:endParaRPr lang="sv-SE" sz="1600" b="1" dirty="0">
              <a:solidFill>
                <a:srgbClr val="FF0000"/>
              </a:solidFill>
              <a:latin typeface="Times New Roman" panose="02020603050405020304" pitchFamily="18" charset="0"/>
              <a:ea typeface="Calibri" panose="020F0502020204030204" pitchFamily="34" charset="0"/>
            </a:endParaRPr>
          </a:p>
          <a:p>
            <a:pPr>
              <a:lnSpc>
                <a:spcPts val="1500"/>
              </a:lnSpc>
              <a:spcAft>
                <a:spcPts val="600"/>
              </a:spcAft>
            </a:pPr>
            <a:endParaRPr lang="sv-SE" sz="1600" b="1" dirty="0">
              <a:solidFill>
                <a:srgbClr val="FF0000"/>
              </a:solidFill>
              <a:latin typeface="Times New Roman" panose="02020603050405020304" pitchFamily="18" charset="0"/>
              <a:ea typeface="Calibri" panose="020F0502020204030204" pitchFamily="34" charset="0"/>
            </a:endParaRPr>
          </a:p>
          <a:p>
            <a:pPr>
              <a:lnSpc>
                <a:spcPts val="1500"/>
              </a:lnSpc>
              <a:spcAft>
                <a:spcPts val="600"/>
              </a:spcAft>
            </a:pPr>
            <a:endParaRPr lang="sv-SE" sz="1600" b="1" dirty="0">
              <a:solidFill>
                <a:srgbClr val="FF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1171804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a:extLst>
              <a:ext uri="{FF2B5EF4-FFF2-40B4-BE49-F238E27FC236}">
                <a16:creationId xmlns:a16="http://schemas.microsoft.com/office/drawing/2014/main" id="{14719E82-71DC-43A7-AB6E-8A39BEFEC90B}"/>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652366" y="1368425"/>
            <a:ext cx="5222230" cy="4822825"/>
          </a:xfrm>
        </p:spPr>
      </p:pic>
      <p:sp>
        <p:nvSpPr>
          <p:cNvPr id="2" name="Rubrik 1">
            <a:extLst>
              <a:ext uri="{FF2B5EF4-FFF2-40B4-BE49-F238E27FC236}">
                <a16:creationId xmlns:a16="http://schemas.microsoft.com/office/drawing/2014/main" id="{0FBCF99F-AFB4-4133-AF9A-32F13039E75A}"/>
              </a:ext>
            </a:extLst>
          </p:cNvPr>
          <p:cNvSpPr>
            <a:spLocks noGrp="1"/>
          </p:cNvSpPr>
          <p:nvPr>
            <p:ph type="title"/>
          </p:nvPr>
        </p:nvSpPr>
        <p:spPr/>
        <p:txBody>
          <a:bodyPr/>
          <a:lstStyle/>
          <a:p>
            <a:r>
              <a:rPr lang="sv-SE"/>
              <a:t>Syfte och bakgrund</a:t>
            </a:r>
            <a:endParaRPr lang="sv-SE" dirty="0"/>
          </a:p>
        </p:txBody>
      </p:sp>
      <p:sp>
        <p:nvSpPr>
          <p:cNvPr id="3" name="Platshållare för text 2">
            <a:extLst>
              <a:ext uri="{FF2B5EF4-FFF2-40B4-BE49-F238E27FC236}">
                <a16:creationId xmlns:a16="http://schemas.microsoft.com/office/drawing/2014/main" id="{995C251F-E34A-46BE-A8B5-1531F0778615}"/>
              </a:ext>
            </a:extLst>
          </p:cNvPr>
          <p:cNvSpPr>
            <a:spLocks noGrp="1"/>
          </p:cNvSpPr>
          <p:nvPr>
            <p:ph type="body" sz="quarter" idx="14"/>
          </p:nvPr>
        </p:nvSpPr>
        <p:spPr/>
        <p:txBody>
          <a:bodyPr>
            <a:normAutofit/>
          </a:bodyPr>
          <a:lstStyle/>
          <a:p>
            <a:r>
              <a:rPr lang="sv-SE" dirty="0">
                <a:solidFill>
                  <a:srgbClr val="000000"/>
                </a:solidFill>
                <a:latin typeface="Arial" pitchFamily="34" charset="0"/>
                <a:cs typeface="Arial" pitchFamily="34" charset="0"/>
              </a:rPr>
              <a:t>att pröva möjligheten att möjliggöra 3 villor med garage eller förråd </a:t>
            </a:r>
          </a:p>
          <a:p>
            <a:endParaRPr lang="sv-SE" dirty="0"/>
          </a:p>
        </p:txBody>
      </p:sp>
      <p:sp>
        <p:nvSpPr>
          <p:cNvPr id="5" name="Rektangel 4">
            <a:extLst>
              <a:ext uri="{FF2B5EF4-FFF2-40B4-BE49-F238E27FC236}">
                <a16:creationId xmlns:a16="http://schemas.microsoft.com/office/drawing/2014/main" id="{132A7C20-8961-47E7-955A-100B20502825}"/>
              </a:ext>
            </a:extLst>
          </p:cNvPr>
          <p:cNvSpPr/>
          <p:nvPr/>
        </p:nvSpPr>
        <p:spPr>
          <a:xfrm>
            <a:off x="9183043" y="0"/>
            <a:ext cx="2880000" cy="3093154"/>
          </a:xfrm>
          <a:prstGeom prst="rect">
            <a:avLst/>
          </a:prstGeom>
        </p:spPr>
        <p:txBody>
          <a:bodyPr wrap="square">
            <a:spAutoFit/>
          </a:bodyPr>
          <a:lstStyle/>
          <a:p>
            <a:pPr>
              <a:lnSpc>
                <a:spcPts val="1500"/>
              </a:lnSpc>
              <a:spcAft>
                <a:spcPts val="600"/>
              </a:spcAft>
            </a:pPr>
            <a:r>
              <a:rPr lang="sv-SE" sz="1600" b="1" dirty="0">
                <a:solidFill>
                  <a:srgbClr val="FF0000"/>
                </a:solidFill>
                <a:latin typeface="Times New Roman" panose="02020603050405020304" pitchFamily="18" charset="0"/>
                <a:ea typeface="Calibri" panose="020F0502020204030204" pitchFamily="34" charset="0"/>
              </a:rPr>
              <a:t>Instruktion</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Beskriv kortfattat syftet med projektet.</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Beskriv även kortfattat bakgrunden till projektet genom att till exempel sammanfatta de behov, de möjligheter och det nuläge som ligger till grund för arbetet. </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Ange vid behov vilka områden som specifikt ingår eller INTE ingår i projektet. På så sätt undviks framtida förändringar av ambitionsnivån.</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Information om projektet kan hämtas från förprövningsrapporten, ev. program för detaljplan och dokumentationen från styrgruppens startanalys.</a:t>
            </a:r>
            <a:endParaRPr lang="sv-SE" sz="1600" b="1" dirty="0">
              <a:solidFill>
                <a:srgbClr val="FF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8081857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Platshållare för innehåll 8">
            <a:extLst>
              <a:ext uri="{FF2B5EF4-FFF2-40B4-BE49-F238E27FC236}">
                <a16:creationId xmlns:a16="http://schemas.microsoft.com/office/drawing/2014/main" id="{4EF722BA-6E42-4B3A-BFC6-E3769233EEE8}"/>
              </a:ext>
            </a:extLst>
          </p:cNvPr>
          <p:cNvGraphicFramePr>
            <a:graphicFrameLocks noGrp="1"/>
          </p:cNvGraphicFramePr>
          <p:nvPr>
            <p:ph sz="quarter" idx="16"/>
            <p:extLst>
              <p:ext uri="{D42A27DB-BD31-4B8C-83A1-F6EECF244321}">
                <p14:modId xmlns:p14="http://schemas.microsoft.com/office/powerpoint/2010/main" val="3873610885"/>
              </p:ext>
            </p:extLst>
          </p:nvPr>
        </p:nvGraphicFramePr>
        <p:xfrm>
          <a:off x="179388" y="1368425"/>
          <a:ext cx="8764588" cy="3579178"/>
        </p:xfrm>
        <a:graphic>
          <a:graphicData uri="http://schemas.openxmlformats.org/drawingml/2006/table">
            <a:tbl>
              <a:tblPr firstRow="1" bandRow="1">
                <a:tableStyleId>{C083E6E3-FA7D-4D7B-A595-EF9225AFEA82}</a:tableStyleId>
              </a:tblPr>
              <a:tblGrid>
                <a:gridCol w="4386434">
                  <a:extLst>
                    <a:ext uri="{9D8B030D-6E8A-4147-A177-3AD203B41FA5}">
                      <a16:colId xmlns:a16="http://schemas.microsoft.com/office/drawing/2014/main" val="1173482793"/>
                    </a:ext>
                  </a:extLst>
                </a:gridCol>
                <a:gridCol w="4378154">
                  <a:extLst>
                    <a:ext uri="{9D8B030D-6E8A-4147-A177-3AD203B41FA5}">
                      <a16:colId xmlns:a16="http://schemas.microsoft.com/office/drawing/2014/main" val="1409368949"/>
                    </a:ext>
                  </a:extLst>
                </a:gridCol>
              </a:tblGrid>
              <a:tr h="370840">
                <a:tc>
                  <a:txBody>
                    <a:bodyPr/>
                    <a:lstStyle/>
                    <a:p>
                      <a:pPr>
                        <a:lnSpc>
                          <a:spcPct val="115000"/>
                        </a:lnSpc>
                        <a:spcAft>
                          <a:spcPts val="800"/>
                        </a:spcAft>
                      </a:pPr>
                      <a:r>
                        <a:rPr lang="sv-SE" sz="1000" dirty="0">
                          <a:effectLst/>
                        </a:rPr>
                        <a:t>Strategiska mål med avseende av </a:t>
                      </a:r>
                    </a:p>
                    <a:p>
                      <a:pPr>
                        <a:lnSpc>
                          <a:spcPct val="115000"/>
                        </a:lnSpc>
                        <a:spcAft>
                          <a:spcPts val="800"/>
                        </a:spcAft>
                      </a:pPr>
                      <a:r>
                        <a:rPr lang="sv-SE" sz="1000" dirty="0">
                          <a:effectLst/>
                        </a:rPr>
                        <a:t>Lokalisering</a:t>
                      </a:r>
                      <a:endParaRPr lang="sv-S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800"/>
                        </a:spcAft>
                      </a:pPr>
                      <a:r>
                        <a:rPr lang="sv-SE" sz="1000">
                          <a:effectLst/>
                        </a:rPr>
                        <a:t>Bedömning av måluppfyllelse i detta projekt </a:t>
                      </a:r>
                      <a:endParaRPr lang="sv-S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02438634"/>
                  </a:ext>
                </a:extLst>
              </a:tr>
              <a:tr h="370840">
                <a:tc>
                  <a:txBody>
                    <a:bodyPr/>
                    <a:lstStyle/>
                    <a:p>
                      <a:pPr>
                        <a:lnSpc>
                          <a:spcPct val="115000"/>
                        </a:lnSpc>
                        <a:spcAft>
                          <a:spcPts val="800"/>
                        </a:spcAft>
                      </a:pPr>
                      <a:r>
                        <a:rPr lang="sv-SE" sz="1000" dirty="0">
                          <a:effectLst/>
                        </a:rPr>
                        <a:t>Stämmer med ÖP:s inriktning</a:t>
                      </a:r>
                      <a:endParaRPr lang="sv-S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800"/>
                        </a:spcAft>
                      </a:pPr>
                      <a:r>
                        <a:rPr lang="sv-SE" sz="1000" kern="1200" dirty="0">
                          <a:solidFill>
                            <a:schemeClr val="tx1"/>
                          </a:solidFill>
                          <a:effectLst/>
                          <a:latin typeface="+mn-lt"/>
                          <a:ea typeface="+mn-ea"/>
                          <a:cs typeface="+mn-cs"/>
                        </a:rPr>
                        <a:t>Ja och Nej- Pågående användning: Fastigheten ligger på gräns av Grön- och rekreationsområde samt Bebyggelseområde med grön och rekreationsytor inom mellan staden område </a:t>
                      </a:r>
                      <a:r>
                        <a:rPr lang="sv-SE" sz="1000" kern="1200" dirty="0">
                          <a:solidFill>
                            <a:schemeClr val="tx1"/>
                          </a:solidFill>
                          <a:effectLst/>
                          <a:latin typeface="+mn-lt"/>
                          <a:ea typeface="+mn-ea"/>
                          <a:cs typeface="+mn-cs"/>
                          <a:hlinkClick r:id="rId2" action="ppaction://hlinksldjump"/>
                        </a:rPr>
                        <a:t>Bild1</a:t>
                      </a:r>
                      <a:r>
                        <a:rPr lang="sv-SE" sz="1000" kern="1200" dirty="0">
                          <a:solidFill>
                            <a:schemeClr val="tx1"/>
                          </a:solidFill>
                          <a:effectLst/>
                          <a:latin typeface="+mn-lt"/>
                          <a:ea typeface="+mn-ea"/>
                          <a:cs typeface="+mn-cs"/>
                        </a:rPr>
                        <a:t>, ligger hela planområde inom R5 område ”Bebyggelse utanför detaljplan” </a:t>
                      </a:r>
                      <a:r>
                        <a:rPr lang="sv-SE" sz="1000" kern="1200" dirty="0">
                          <a:solidFill>
                            <a:schemeClr val="tx1"/>
                          </a:solidFill>
                          <a:effectLst/>
                          <a:latin typeface="+mn-lt"/>
                          <a:ea typeface="+mn-ea"/>
                          <a:cs typeface="+mn-cs"/>
                          <a:hlinkClick r:id="rId3" action="ppaction://hlinksldjump"/>
                        </a:rPr>
                        <a:t>Bild2</a:t>
                      </a:r>
                      <a:endParaRPr lang="sv-SE" sz="10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496876764"/>
                  </a:ext>
                </a:extLst>
              </a:tr>
              <a:tr h="421594">
                <a:tc>
                  <a:txBody>
                    <a:bodyPr/>
                    <a:lstStyle/>
                    <a:p>
                      <a:pPr>
                        <a:lnSpc>
                          <a:spcPct val="115000"/>
                        </a:lnSpc>
                        <a:spcAft>
                          <a:spcPts val="800"/>
                        </a:spcAft>
                      </a:pPr>
                      <a:r>
                        <a:rPr lang="sv-SE" sz="1000" dirty="0">
                          <a:effectLst/>
                        </a:rPr>
                        <a:t>Stämmer planen med översiktsplanens utbyggnadsordning: ”fortsatt planering ska ske med inriktning mot komplettering av den byggda staden i kombination med byggande i strategiska knutpunkter”?</a:t>
                      </a:r>
                    </a:p>
                    <a:p>
                      <a:pPr>
                        <a:lnSpc>
                          <a:spcPct val="115000"/>
                        </a:lnSpc>
                        <a:spcAft>
                          <a:spcPts val="800"/>
                        </a:spcAft>
                      </a:pPr>
                      <a:r>
                        <a:rPr lang="sv-SE" sz="1000" dirty="0">
                          <a:effectLst/>
                        </a:rPr>
                        <a:t> </a:t>
                      </a:r>
                      <a:endParaRPr lang="sv-S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800"/>
                        </a:spcAft>
                      </a:pPr>
                      <a:r>
                        <a:rPr lang="sv-SE" sz="1000" kern="1200" dirty="0">
                          <a:effectLst/>
                        </a:rPr>
                        <a:t>Något, planen ligger i övriga </a:t>
                      </a:r>
                      <a:r>
                        <a:rPr lang="sv-SE" sz="1000" kern="1200" dirty="0" err="1">
                          <a:effectLst/>
                        </a:rPr>
                        <a:t>mellan­staden</a:t>
                      </a:r>
                      <a:endParaRPr lang="sv-SE" sz="1000" kern="1200" dirty="0">
                        <a:effectLst/>
                      </a:endParaRPr>
                    </a:p>
                  </a:txBody>
                  <a:tcPr marL="68580" marR="68580" marT="0" marB="0"/>
                </a:tc>
                <a:extLst>
                  <a:ext uri="{0D108BD9-81ED-4DB2-BD59-A6C34878D82A}">
                    <a16:rowId xmlns:a16="http://schemas.microsoft.com/office/drawing/2014/main" val="3542126924"/>
                  </a:ext>
                </a:extLst>
              </a:tr>
              <a:tr h="370840">
                <a:tc>
                  <a:txBody>
                    <a:bodyPr/>
                    <a:lstStyle/>
                    <a:p>
                      <a:pPr>
                        <a:lnSpc>
                          <a:spcPct val="115000"/>
                        </a:lnSpc>
                        <a:spcAft>
                          <a:spcPts val="800"/>
                        </a:spcAft>
                      </a:pPr>
                      <a:r>
                        <a:rPr lang="sv-SE" sz="1000">
                          <a:effectLst/>
                        </a:rPr>
                        <a:t>Bedöms planen kunna bidra till att biltrafiken minskar till förmån för gång, cykel och kollektivtrafik.</a:t>
                      </a:r>
                      <a:endParaRPr lang="sv-S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800"/>
                        </a:spcAft>
                      </a:pPr>
                      <a:r>
                        <a:rPr lang="sv-SE" sz="1000" kern="1200" dirty="0">
                          <a:solidFill>
                            <a:schemeClr val="tx1"/>
                          </a:solidFill>
                          <a:effectLst/>
                        </a:rPr>
                        <a:t>Neutralt</a:t>
                      </a:r>
                      <a:endParaRPr lang="sv-SE" sz="10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78472054"/>
                  </a:ext>
                </a:extLst>
              </a:tr>
              <a:tr h="370840">
                <a:tc>
                  <a:txBody>
                    <a:bodyPr/>
                    <a:lstStyle/>
                    <a:p>
                      <a:pPr>
                        <a:lnSpc>
                          <a:spcPct val="115000"/>
                        </a:lnSpc>
                        <a:spcAft>
                          <a:spcPts val="800"/>
                        </a:spcAft>
                      </a:pPr>
                      <a:r>
                        <a:rPr lang="sv-SE" sz="1000">
                          <a:effectLst/>
                        </a:rPr>
                        <a:t>Bidrar planen till verksamhetslokaler med strategisk lokalisering? </a:t>
                      </a:r>
                      <a:endParaRPr lang="sv-S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800"/>
                        </a:spcAft>
                      </a:pPr>
                      <a:r>
                        <a:rPr lang="sv-SE" sz="1000" kern="1200" dirty="0">
                          <a:solidFill>
                            <a:schemeClr val="tx1"/>
                          </a:solidFill>
                          <a:effectLst/>
                        </a:rPr>
                        <a:t>Något</a:t>
                      </a:r>
                    </a:p>
                  </a:txBody>
                  <a:tcPr marL="68580" marR="68580" marT="0" marB="0"/>
                </a:tc>
                <a:extLst>
                  <a:ext uri="{0D108BD9-81ED-4DB2-BD59-A6C34878D82A}">
                    <a16:rowId xmlns:a16="http://schemas.microsoft.com/office/drawing/2014/main" val="1571203697"/>
                  </a:ext>
                </a:extLst>
              </a:tr>
              <a:tr h="370840">
                <a:tc>
                  <a:txBody>
                    <a:bodyPr/>
                    <a:lstStyle/>
                    <a:p>
                      <a:pPr>
                        <a:lnSpc>
                          <a:spcPct val="115000"/>
                        </a:lnSpc>
                        <a:spcAft>
                          <a:spcPts val="800"/>
                        </a:spcAft>
                      </a:pPr>
                      <a:r>
                        <a:rPr lang="sv-SE" sz="1000">
                          <a:effectLst/>
                        </a:rPr>
                        <a:t>Stämmer planen med Grönstrategin?</a:t>
                      </a:r>
                      <a:endParaRPr lang="sv-S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800"/>
                        </a:spcAft>
                      </a:pPr>
                      <a:r>
                        <a:rPr lang="sv-SE" sz="1000" kern="1200" dirty="0">
                          <a:solidFill>
                            <a:schemeClr val="tx1"/>
                          </a:solidFill>
                          <a:effectLst/>
                        </a:rPr>
                        <a:t>Ja</a:t>
                      </a:r>
                      <a:endParaRPr lang="sv-SE" sz="10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59003531"/>
                  </a:ext>
                </a:extLst>
              </a:tr>
              <a:tr h="370840">
                <a:tc>
                  <a:txBody>
                    <a:bodyPr/>
                    <a:lstStyle/>
                    <a:p>
                      <a:pPr>
                        <a:lnSpc>
                          <a:spcPct val="115000"/>
                        </a:lnSpc>
                        <a:spcAft>
                          <a:spcPts val="800"/>
                        </a:spcAft>
                      </a:pPr>
                      <a:r>
                        <a:rPr lang="sv-SE" sz="1000" dirty="0">
                          <a:effectLst/>
                        </a:rPr>
                        <a:t>Bidrar planen till att stärka/skapa sociala och rumsliga sammanhang? (utifrån sammanhållen stad, samspel, vardagsliv, identitet samt hälsa och säkerhet)</a:t>
                      </a:r>
                      <a:endParaRPr lang="sv-S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800"/>
                        </a:spcAft>
                      </a:pPr>
                      <a:r>
                        <a:rPr lang="sv-SE" sz="1000" kern="1200" dirty="0">
                          <a:solidFill>
                            <a:schemeClr val="tx1"/>
                          </a:solidFill>
                          <a:effectLst/>
                        </a:rPr>
                        <a:t>Neutralt</a:t>
                      </a:r>
                    </a:p>
                  </a:txBody>
                  <a:tcPr marL="68580" marR="68580" marT="0" marB="0"/>
                </a:tc>
                <a:extLst>
                  <a:ext uri="{0D108BD9-81ED-4DB2-BD59-A6C34878D82A}">
                    <a16:rowId xmlns:a16="http://schemas.microsoft.com/office/drawing/2014/main" val="2230322659"/>
                  </a:ext>
                </a:extLst>
              </a:tr>
            </a:tbl>
          </a:graphicData>
        </a:graphic>
      </p:graphicFrame>
      <p:sp>
        <p:nvSpPr>
          <p:cNvPr id="2" name="Rubrik 1">
            <a:extLst>
              <a:ext uri="{FF2B5EF4-FFF2-40B4-BE49-F238E27FC236}">
                <a16:creationId xmlns:a16="http://schemas.microsoft.com/office/drawing/2014/main" id="{1E5089ED-9B0C-475D-BAE7-35DD88A0CDAA}"/>
              </a:ext>
            </a:extLst>
          </p:cNvPr>
          <p:cNvSpPr>
            <a:spLocks noGrp="1"/>
          </p:cNvSpPr>
          <p:nvPr>
            <p:ph type="title"/>
          </p:nvPr>
        </p:nvSpPr>
        <p:spPr/>
        <p:txBody>
          <a:bodyPr/>
          <a:lstStyle/>
          <a:p>
            <a:r>
              <a:rPr lang="sv-SE"/>
              <a:t>Strategiska mål</a:t>
            </a:r>
            <a:endParaRPr lang="sv-SE" dirty="0"/>
          </a:p>
        </p:txBody>
      </p:sp>
      <p:sp>
        <p:nvSpPr>
          <p:cNvPr id="4" name="Rektangel 3">
            <a:extLst>
              <a:ext uri="{FF2B5EF4-FFF2-40B4-BE49-F238E27FC236}">
                <a16:creationId xmlns:a16="http://schemas.microsoft.com/office/drawing/2014/main" id="{1AB18432-909A-40B8-982E-7D4DE2CF5A3A}"/>
              </a:ext>
            </a:extLst>
          </p:cNvPr>
          <p:cNvSpPr/>
          <p:nvPr/>
        </p:nvSpPr>
        <p:spPr>
          <a:xfrm>
            <a:off x="9183043" y="0"/>
            <a:ext cx="2880000" cy="4824398"/>
          </a:xfrm>
          <a:prstGeom prst="rect">
            <a:avLst/>
          </a:prstGeom>
        </p:spPr>
        <p:txBody>
          <a:bodyPr wrap="square">
            <a:spAutoFit/>
          </a:bodyPr>
          <a:lstStyle/>
          <a:p>
            <a:pPr>
              <a:lnSpc>
                <a:spcPts val="1500"/>
              </a:lnSpc>
              <a:spcAft>
                <a:spcPts val="600"/>
              </a:spcAft>
            </a:pPr>
            <a:r>
              <a:rPr lang="sv-SE" sz="1600" b="1" dirty="0">
                <a:solidFill>
                  <a:srgbClr val="FF0000"/>
                </a:solidFill>
                <a:latin typeface="Times New Roman" panose="02020603050405020304" pitchFamily="18" charset="0"/>
                <a:ea typeface="Calibri" panose="020F0502020204030204" pitchFamily="34" charset="0"/>
              </a:rPr>
              <a:t>Instruktion</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Fyll i tabellen hur detaljplanen förhåller sig till de utsatta strategiska målen för stadens utveckling. </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Dessa mål finns beskrivet i bl. a. Översiktsplanen, Strategier för Utbyggnadsplanering, Trafikstrategi, Grönstrategi, Vision </a:t>
            </a:r>
            <a:r>
              <a:rPr lang="sv-SE" sz="1200" dirty="0" err="1">
                <a:solidFill>
                  <a:srgbClr val="FF0000"/>
                </a:solidFill>
                <a:latin typeface="Times New Roman" panose="02020603050405020304" pitchFamily="18" charset="0"/>
                <a:ea typeface="Calibri" panose="020F0502020204030204" pitchFamily="34" charset="0"/>
              </a:rPr>
              <a:t>Älvstaden</a:t>
            </a:r>
            <a:r>
              <a:rPr lang="sv-SE" sz="1200" dirty="0">
                <a:solidFill>
                  <a:srgbClr val="FF0000"/>
                </a:solidFill>
                <a:latin typeface="Times New Roman" panose="02020603050405020304" pitchFamily="18" charset="0"/>
                <a:ea typeface="Calibri" panose="020F0502020204030204" pitchFamily="34" charset="0"/>
              </a:rPr>
              <a:t>, Miljöprogram och Klimatstrategiskt program för Göteborg. Den här tabellen är baserat på ”prioriteringsmatrisen” som används i förplaneringsprocessen som ett underlag för ställningstagande och i startplaneprocessen som underlag för presentationer för varje projekt och som ett analysverktyg för att jämföra utfall av olika detaljplaner.</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Utgå från den ifyllda prioriteringsmatrisen (om den finns). Komplettera/revidera bedömningen vid behov. </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Vid enklare projekt kan tabellen användas som en checklista och resonemanget kan beskrivas i löpande text.</a:t>
            </a:r>
          </a:p>
        </p:txBody>
      </p:sp>
    </p:spTree>
    <p:extLst>
      <p:ext uri="{BB962C8B-B14F-4D97-AF65-F5344CB8AC3E}">
        <p14:creationId xmlns:p14="http://schemas.microsoft.com/office/powerpoint/2010/main" val="239673932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tshållare för innehåll 4">
            <a:extLst>
              <a:ext uri="{FF2B5EF4-FFF2-40B4-BE49-F238E27FC236}">
                <a16:creationId xmlns:a16="http://schemas.microsoft.com/office/drawing/2014/main" id="{F64FECA3-8712-4386-B2EA-893ABDC188CD}"/>
              </a:ext>
            </a:extLst>
          </p:cNvPr>
          <p:cNvGraphicFramePr>
            <a:graphicFrameLocks noGrp="1"/>
          </p:cNvGraphicFramePr>
          <p:nvPr>
            <p:ph sz="quarter" idx="16"/>
            <p:extLst>
              <p:ext uri="{D42A27DB-BD31-4B8C-83A1-F6EECF244321}">
                <p14:modId xmlns:p14="http://schemas.microsoft.com/office/powerpoint/2010/main" val="223644407"/>
              </p:ext>
            </p:extLst>
          </p:nvPr>
        </p:nvGraphicFramePr>
        <p:xfrm>
          <a:off x="179388" y="1305794"/>
          <a:ext cx="8764588" cy="5108064"/>
        </p:xfrm>
        <a:graphic>
          <a:graphicData uri="http://schemas.openxmlformats.org/drawingml/2006/table">
            <a:tbl>
              <a:tblPr firstRow="1" bandRow="1">
                <a:tableStyleId>{C083E6E3-FA7D-4D7B-A595-EF9225AFEA82}</a:tableStyleId>
              </a:tblPr>
              <a:tblGrid>
                <a:gridCol w="4382294">
                  <a:extLst>
                    <a:ext uri="{9D8B030D-6E8A-4147-A177-3AD203B41FA5}">
                      <a16:colId xmlns:a16="http://schemas.microsoft.com/office/drawing/2014/main" val="3335802571"/>
                    </a:ext>
                  </a:extLst>
                </a:gridCol>
                <a:gridCol w="4382294">
                  <a:extLst>
                    <a:ext uri="{9D8B030D-6E8A-4147-A177-3AD203B41FA5}">
                      <a16:colId xmlns:a16="http://schemas.microsoft.com/office/drawing/2014/main" val="1716819527"/>
                    </a:ext>
                  </a:extLst>
                </a:gridCol>
              </a:tblGrid>
              <a:tr h="428553">
                <a:tc>
                  <a:txBody>
                    <a:bodyPr/>
                    <a:lstStyle/>
                    <a:p>
                      <a:pPr>
                        <a:lnSpc>
                          <a:spcPct val="115000"/>
                        </a:lnSpc>
                        <a:spcAft>
                          <a:spcPts val="800"/>
                        </a:spcAft>
                      </a:pPr>
                      <a:r>
                        <a:rPr lang="sv-SE" sz="1000" b="1" dirty="0">
                          <a:effectLst/>
                          <a:latin typeface="+mn-lt"/>
                          <a:ea typeface="Times New Roman" panose="02020603050405020304" pitchFamily="18" charset="0"/>
                          <a:cs typeface="Times New Roman" panose="02020603050405020304" pitchFamily="18" charset="0"/>
                        </a:rPr>
                        <a:t>Strategiska mål med avseende av </a:t>
                      </a:r>
                      <a:endParaRPr lang="sv-SE" sz="1000" dirty="0">
                        <a:effectLst/>
                        <a:latin typeface="+mn-lt"/>
                        <a:ea typeface="Times New Roman" panose="02020603050405020304" pitchFamily="18" charset="0"/>
                        <a:cs typeface="Times New Roman" panose="02020603050405020304" pitchFamily="18" charset="0"/>
                      </a:endParaRPr>
                    </a:p>
                    <a:p>
                      <a:pPr>
                        <a:lnSpc>
                          <a:spcPct val="115000"/>
                        </a:lnSpc>
                        <a:spcAft>
                          <a:spcPts val="800"/>
                        </a:spcAft>
                      </a:pPr>
                      <a:r>
                        <a:rPr lang="sv-SE" sz="1000" b="1" dirty="0">
                          <a:effectLst/>
                          <a:latin typeface="+mn-lt"/>
                          <a:ea typeface="Times New Roman" panose="02020603050405020304" pitchFamily="18" charset="0"/>
                          <a:cs typeface="Times New Roman" panose="02020603050405020304" pitchFamily="18" charset="0"/>
                        </a:rPr>
                        <a:t>Innehåll</a:t>
                      </a:r>
                      <a:endParaRPr lang="sv-SE" sz="1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800"/>
                        </a:spcAft>
                      </a:pPr>
                      <a:r>
                        <a:rPr lang="sv-SE" sz="1000" b="1" dirty="0">
                          <a:effectLst/>
                          <a:latin typeface="+mn-lt"/>
                          <a:ea typeface="Times New Roman" panose="02020603050405020304" pitchFamily="18" charset="0"/>
                          <a:cs typeface="Times New Roman" panose="02020603050405020304" pitchFamily="18" charset="0"/>
                        </a:rPr>
                        <a:t>Bedömning av måluppfyllelse i detta projekt</a:t>
                      </a:r>
                      <a:endParaRPr lang="sv-SE" sz="1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42882936"/>
                  </a:ext>
                </a:extLst>
              </a:tr>
              <a:tr h="351738">
                <a:tc>
                  <a:txBody>
                    <a:bodyPr/>
                    <a:lstStyle/>
                    <a:p>
                      <a:pPr>
                        <a:lnSpc>
                          <a:spcPct val="115000"/>
                        </a:lnSpc>
                        <a:spcAft>
                          <a:spcPts val="800"/>
                        </a:spcAft>
                      </a:pPr>
                      <a:r>
                        <a:rPr lang="sv-SE" sz="1000" dirty="0">
                          <a:effectLst/>
                          <a:latin typeface="+mn-lt"/>
                          <a:ea typeface="Times New Roman" panose="02020603050405020304" pitchFamily="18" charset="0"/>
                          <a:cs typeface="Times New Roman" panose="02020603050405020304" pitchFamily="18" charset="0"/>
                        </a:rPr>
                        <a:t>Bidrar planen till bostadsförsörjningen? I vilken utsträckning?</a:t>
                      </a:r>
                    </a:p>
                  </a:txBody>
                  <a:tcPr marL="68580" marR="68580" marT="0" marB="0"/>
                </a:tc>
                <a:tc>
                  <a:txBody>
                    <a:bodyPr/>
                    <a:lstStyle/>
                    <a:p>
                      <a:pPr>
                        <a:lnSpc>
                          <a:spcPct val="115000"/>
                        </a:lnSpc>
                        <a:spcAft>
                          <a:spcPts val="800"/>
                        </a:spcAft>
                      </a:pPr>
                      <a:r>
                        <a:rPr lang="sv-SE" sz="1000" dirty="0">
                          <a:effectLst/>
                          <a:latin typeface="+mn-lt"/>
                          <a:ea typeface="Times New Roman" panose="02020603050405020304" pitchFamily="18" charset="0"/>
                          <a:cs typeface="Times New Roman" panose="02020603050405020304" pitchFamily="18" charset="0"/>
                        </a:rPr>
                        <a:t>Ja, </a:t>
                      </a:r>
                      <a:r>
                        <a:rPr lang="sv-SE" sz="1000" dirty="0">
                          <a:solidFill>
                            <a:schemeClr val="tx1"/>
                          </a:solidFill>
                          <a:effectLst/>
                          <a:latin typeface="+mn-lt"/>
                          <a:ea typeface="Times New Roman" panose="02020603050405020304" pitchFamily="18" charset="0"/>
                          <a:cs typeface="Times New Roman" panose="02020603050405020304" pitchFamily="18" charset="0"/>
                        </a:rPr>
                        <a:t>mindre än 50 </a:t>
                      </a:r>
                      <a:r>
                        <a:rPr lang="sv-SE" sz="1000" dirty="0" err="1">
                          <a:solidFill>
                            <a:schemeClr val="tx1"/>
                          </a:solidFill>
                          <a:effectLst/>
                          <a:latin typeface="+mn-lt"/>
                          <a:ea typeface="Times New Roman" panose="02020603050405020304" pitchFamily="18" charset="0"/>
                          <a:cs typeface="Times New Roman" panose="02020603050405020304" pitchFamily="18" charset="0"/>
                        </a:rPr>
                        <a:t>lgh</a:t>
                      </a:r>
                      <a:endParaRPr lang="sv-SE" sz="1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55775252"/>
                  </a:ext>
                </a:extLst>
              </a:tr>
              <a:tr h="351738">
                <a:tc>
                  <a:txBody>
                    <a:bodyPr/>
                    <a:lstStyle/>
                    <a:p>
                      <a:pPr>
                        <a:lnSpc>
                          <a:spcPct val="115000"/>
                        </a:lnSpc>
                        <a:spcAft>
                          <a:spcPts val="800"/>
                        </a:spcAft>
                      </a:pPr>
                      <a:r>
                        <a:rPr lang="sv-SE" sz="1000">
                          <a:effectLst/>
                          <a:latin typeface="+mn-lt"/>
                          <a:ea typeface="Times New Roman" panose="02020603050405020304" pitchFamily="18" charset="0"/>
                          <a:cs typeface="Times New Roman" panose="02020603050405020304" pitchFamily="18" charset="0"/>
                        </a:rPr>
                        <a:t>Bidrar planen till bostadsförsörjningen med avseende på upplåtelseform och typ av boende? I vilken utsträckning?</a:t>
                      </a:r>
                    </a:p>
                  </a:txBody>
                  <a:tcPr marL="68580" marR="68580" marT="0" marB="0"/>
                </a:tc>
                <a:tc>
                  <a:txBody>
                    <a:bodyPr/>
                    <a:lstStyle/>
                    <a:p>
                      <a:pPr>
                        <a:lnSpc>
                          <a:spcPct val="115000"/>
                        </a:lnSpc>
                        <a:spcAft>
                          <a:spcPts val="800"/>
                        </a:spcAft>
                      </a:pPr>
                      <a:r>
                        <a:rPr lang="sv-SE" sz="1000" strike="noStrike" dirty="0">
                          <a:solidFill>
                            <a:schemeClr val="tx1"/>
                          </a:solidFill>
                          <a:effectLst/>
                          <a:latin typeface="+mn-lt"/>
                          <a:ea typeface="Times New Roman" panose="02020603050405020304" pitchFamily="18" charset="0"/>
                          <a:cs typeface="Times New Roman" panose="02020603050405020304" pitchFamily="18" charset="0"/>
                        </a:rPr>
                        <a:t>Nej</a:t>
                      </a:r>
                      <a:endParaRPr lang="sv-SE" sz="1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74334145"/>
                  </a:ext>
                </a:extLst>
              </a:tr>
              <a:tr h="428553">
                <a:tc>
                  <a:txBody>
                    <a:bodyPr/>
                    <a:lstStyle/>
                    <a:p>
                      <a:pPr>
                        <a:lnSpc>
                          <a:spcPct val="115000"/>
                        </a:lnSpc>
                        <a:spcAft>
                          <a:spcPts val="800"/>
                        </a:spcAft>
                      </a:pPr>
                      <a:r>
                        <a:rPr lang="sv-SE" sz="1000">
                          <a:effectLst/>
                          <a:latin typeface="+mn-lt"/>
                          <a:ea typeface="Times New Roman" panose="02020603050405020304" pitchFamily="18" charset="0"/>
                          <a:cs typeface="Times New Roman" panose="02020603050405020304" pitchFamily="18" charset="0"/>
                        </a:rPr>
                        <a:t>Bidrar planen till nya kontorsytor?</a:t>
                      </a:r>
                    </a:p>
                    <a:p>
                      <a:pPr>
                        <a:lnSpc>
                          <a:spcPct val="115000"/>
                        </a:lnSpc>
                        <a:spcAft>
                          <a:spcPts val="800"/>
                        </a:spcAft>
                      </a:pPr>
                      <a:r>
                        <a:rPr lang="sv-SE" sz="1000" i="1">
                          <a:effectLst/>
                          <a:latin typeface="+mn-lt"/>
                          <a:ea typeface="Times New Roman" panose="02020603050405020304" pitchFamily="18" charset="0"/>
                          <a:cs typeface="Times New Roman" panose="02020603050405020304" pitchFamily="18" charset="0"/>
                        </a:rPr>
                        <a:t> </a:t>
                      </a:r>
                      <a:endParaRPr lang="sv-SE" sz="1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800"/>
                        </a:spcAft>
                      </a:pPr>
                      <a:r>
                        <a:rPr lang="sv-SE" sz="1000" dirty="0">
                          <a:effectLst/>
                          <a:latin typeface="+mn-lt"/>
                          <a:ea typeface="Times New Roman" panose="02020603050405020304" pitchFamily="18" charset="0"/>
                          <a:cs typeface="Times New Roman" panose="02020603050405020304" pitchFamily="18" charset="0"/>
                        </a:rPr>
                        <a:t>Nej</a:t>
                      </a:r>
                    </a:p>
                  </a:txBody>
                  <a:tcPr marL="68580" marR="68580" marT="0" marB="0"/>
                </a:tc>
                <a:extLst>
                  <a:ext uri="{0D108BD9-81ED-4DB2-BD59-A6C34878D82A}">
                    <a16:rowId xmlns:a16="http://schemas.microsoft.com/office/drawing/2014/main" val="1612129647"/>
                  </a:ext>
                </a:extLst>
              </a:tr>
              <a:tr h="475953">
                <a:tc>
                  <a:txBody>
                    <a:bodyPr/>
                    <a:lstStyle/>
                    <a:p>
                      <a:pPr>
                        <a:lnSpc>
                          <a:spcPct val="115000"/>
                        </a:lnSpc>
                        <a:spcAft>
                          <a:spcPts val="800"/>
                        </a:spcAft>
                      </a:pPr>
                      <a:r>
                        <a:rPr lang="sv-SE" sz="1000" dirty="0">
                          <a:effectLst/>
                          <a:latin typeface="+mn-lt"/>
                          <a:ea typeface="Times New Roman" panose="02020603050405020304" pitchFamily="18" charset="0"/>
                          <a:cs typeface="Times New Roman" panose="02020603050405020304" pitchFamily="18" charset="0"/>
                        </a:rPr>
                        <a:t>Bidrar planen till att stärka Göteborg som Nordens logistikcentrum? </a:t>
                      </a:r>
                    </a:p>
                  </a:txBody>
                  <a:tcPr marL="68580" marR="68580" marT="0" marB="0"/>
                </a:tc>
                <a:tc>
                  <a:txBody>
                    <a:bodyPr/>
                    <a:lstStyle/>
                    <a:p>
                      <a:pPr>
                        <a:lnSpc>
                          <a:spcPct val="115000"/>
                        </a:lnSpc>
                        <a:spcAft>
                          <a:spcPts val="800"/>
                        </a:spcAft>
                      </a:pPr>
                      <a:r>
                        <a:rPr lang="sv-SE" sz="1000" dirty="0">
                          <a:effectLst/>
                          <a:latin typeface="+mn-lt"/>
                          <a:ea typeface="Times New Roman" panose="02020603050405020304" pitchFamily="18" charset="0"/>
                          <a:cs typeface="Times New Roman" panose="02020603050405020304" pitchFamily="18" charset="0"/>
                        </a:rPr>
                        <a:t>Nej</a:t>
                      </a:r>
                    </a:p>
                  </a:txBody>
                  <a:tcPr marL="68580" marR="68580" marT="0" marB="0"/>
                </a:tc>
                <a:extLst>
                  <a:ext uri="{0D108BD9-81ED-4DB2-BD59-A6C34878D82A}">
                    <a16:rowId xmlns:a16="http://schemas.microsoft.com/office/drawing/2014/main" val="4039865872"/>
                  </a:ext>
                </a:extLst>
              </a:tr>
              <a:tr h="772141">
                <a:tc>
                  <a:txBody>
                    <a:bodyPr/>
                    <a:lstStyle/>
                    <a:p>
                      <a:pPr>
                        <a:lnSpc>
                          <a:spcPct val="115000"/>
                        </a:lnSpc>
                        <a:spcAft>
                          <a:spcPts val="800"/>
                        </a:spcAft>
                      </a:pPr>
                      <a:r>
                        <a:rPr lang="sv-SE" sz="1000" dirty="0">
                          <a:effectLst/>
                          <a:latin typeface="+mn-lt"/>
                          <a:ea typeface="Times New Roman" panose="02020603050405020304" pitchFamily="18" charset="0"/>
                          <a:cs typeface="Times New Roman" panose="02020603050405020304" pitchFamily="18" charset="0"/>
                        </a:rPr>
                        <a:t>Bidrar planen till att öka funktionsblandarkiningen i området?</a:t>
                      </a:r>
                    </a:p>
                    <a:p>
                      <a:pPr>
                        <a:lnSpc>
                          <a:spcPct val="115000"/>
                        </a:lnSpc>
                        <a:spcAft>
                          <a:spcPts val="800"/>
                        </a:spcAft>
                      </a:pPr>
                      <a:r>
                        <a:rPr lang="sv-SE" sz="1000" dirty="0">
                          <a:effectLst/>
                          <a:latin typeface="+mn-lt"/>
                          <a:ea typeface="Times New Roman" panose="02020603050405020304" pitchFamily="18" charset="0"/>
                          <a:cs typeface="Times New Roman" panose="02020603050405020304" pitchFamily="18" charset="0"/>
                        </a:rPr>
                        <a:t>(Ex. bostäder, verksamheter, kommunal service, mm. Dvs. öka andelen blandstad.) </a:t>
                      </a:r>
                    </a:p>
                  </a:txBody>
                  <a:tcPr marL="68580" marR="68580" marT="0" marB="0"/>
                </a:tc>
                <a:tc>
                  <a:txBody>
                    <a:bodyPr/>
                    <a:lstStyle/>
                    <a:p>
                      <a:pPr>
                        <a:lnSpc>
                          <a:spcPct val="115000"/>
                        </a:lnSpc>
                        <a:spcAft>
                          <a:spcPts val="800"/>
                        </a:spcAft>
                      </a:pPr>
                      <a:r>
                        <a:rPr lang="sv-SE" sz="1000" dirty="0">
                          <a:effectLst/>
                          <a:latin typeface="+mn-lt"/>
                          <a:ea typeface="Times New Roman" panose="02020603050405020304" pitchFamily="18" charset="0"/>
                          <a:cs typeface="Times New Roman" panose="02020603050405020304" pitchFamily="18" charset="0"/>
                        </a:rPr>
                        <a:t>Nej</a:t>
                      </a:r>
                      <a:endParaRPr lang="sv-SE" sz="1000" dirty="0">
                        <a:solidFill>
                          <a:schemeClr val="accent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23827704"/>
                  </a:ext>
                </a:extLst>
              </a:tr>
              <a:tr h="500756">
                <a:tc>
                  <a:txBody>
                    <a:bodyPr/>
                    <a:lstStyle/>
                    <a:p>
                      <a:pPr>
                        <a:lnSpc>
                          <a:spcPct val="115000"/>
                        </a:lnSpc>
                        <a:spcAft>
                          <a:spcPts val="800"/>
                        </a:spcAft>
                      </a:pPr>
                      <a:r>
                        <a:rPr lang="sv-SE" sz="1000" dirty="0">
                          <a:effectLst/>
                          <a:latin typeface="+mn-lt"/>
                          <a:ea typeface="Times New Roman" panose="02020603050405020304" pitchFamily="18" charset="0"/>
                          <a:cs typeface="Times New Roman" panose="02020603050405020304" pitchFamily="18" charset="0"/>
                        </a:rPr>
                        <a:t>Bedöms planen kunna bidra med sådant som saknas i det aktuella området?  (Ex. upplåtelseformer, boendeformer, park mm. Dvs. komma åt bristerna i området.) </a:t>
                      </a:r>
                    </a:p>
                  </a:txBody>
                  <a:tcPr marL="68580" marR="68580" marT="0" marB="0"/>
                </a:tc>
                <a:tc>
                  <a:txBody>
                    <a:bodyPr/>
                    <a:lstStyle/>
                    <a:p>
                      <a:pPr>
                        <a:lnSpc>
                          <a:spcPct val="115000"/>
                        </a:lnSpc>
                        <a:spcAft>
                          <a:spcPts val="800"/>
                        </a:spcAft>
                      </a:pPr>
                      <a:r>
                        <a:rPr lang="sv-SE" sz="1000" strike="noStrike" dirty="0">
                          <a:solidFill>
                            <a:schemeClr val="tx1"/>
                          </a:solidFill>
                          <a:effectLst/>
                          <a:latin typeface="+mn-lt"/>
                          <a:ea typeface="Times New Roman" panose="02020603050405020304" pitchFamily="18" charset="0"/>
                          <a:cs typeface="Times New Roman" panose="02020603050405020304" pitchFamily="18" charset="0"/>
                        </a:rPr>
                        <a:t>Något</a:t>
                      </a:r>
                      <a:endParaRPr lang="sv-SE" sz="1000" strike="sngStrike" dirty="0">
                        <a:solidFill>
                          <a:schemeClr val="tx1"/>
                        </a:solidFill>
                        <a:effectLst/>
                        <a:latin typeface="+mn-lt"/>
                        <a:ea typeface="Times New Roman" panose="02020603050405020304" pitchFamily="18" charset="0"/>
                        <a:cs typeface="Times New Roman" panose="02020603050405020304" pitchFamily="18" charset="0"/>
                      </a:endParaRPr>
                    </a:p>
                    <a:p>
                      <a:pPr>
                        <a:lnSpc>
                          <a:spcPct val="115000"/>
                        </a:lnSpc>
                        <a:spcAft>
                          <a:spcPts val="800"/>
                        </a:spcAft>
                      </a:pPr>
                      <a:r>
                        <a:rPr lang="sv-SE" sz="1000" i="1" dirty="0">
                          <a:solidFill>
                            <a:schemeClr val="tx1"/>
                          </a:solidFill>
                          <a:effectLst/>
                          <a:latin typeface="+mn-lt"/>
                          <a:ea typeface="Times New Roman" panose="02020603050405020304" pitchFamily="18" charset="0"/>
                          <a:cs typeface="Times New Roman" panose="02020603050405020304" pitchFamily="18" charset="0"/>
                        </a:rPr>
                        <a:t>Antal boende okas </a:t>
                      </a:r>
                    </a:p>
                  </a:txBody>
                  <a:tcPr marL="68580" marR="68580" marT="0" marB="0"/>
                </a:tc>
                <a:extLst>
                  <a:ext uri="{0D108BD9-81ED-4DB2-BD59-A6C34878D82A}">
                    <a16:rowId xmlns:a16="http://schemas.microsoft.com/office/drawing/2014/main" val="3418373988"/>
                  </a:ext>
                </a:extLst>
              </a:tr>
              <a:tr h="500756">
                <a:tc>
                  <a:txBody>
                    <a:bodyPr/>
                    <a:lstStyle/>
                    <a:p>
                      <a:pPr>
                        <a:lnSpc>
                          <a:spcPct val="115000"/>
                        </a:lnSpc>
                        <a:spcAft>
                          <a:spcPts val="800"/>
                        </a:spcAft>
                      </a:pPr>
                      <a:r>
                        <a:rPr lang="sv-SE" sz="1000" dirty="0">
                          <a:effectLst/>
                          <a:latin typeface="+mn-lt"/>
                          <a:ea typeface="Times New Roman" panose="02020603050405020304" pitchFamily="18" charset="0"/>
                          <a:cs typeface="Times New Roman" panose="02020603050405020304" pitchFamily="18" charset="0"/>
                        </a:rPr>
                        <a:t>Bidrar planen till att befintliga kvaliteter samt sociala och rumsliga sammanhang stärks? (utifrån sammanhållen stad, samspel, vardagsliv, identitet samt hälsa och säkerhet) </a:t>
                      </a:r>
                    </a:p>
                  </a:txBody>
                  <a:tcPr marL="68580" marR="68580" marT="0" marB="0"/>
                </a:tc>
                <a:tc>
                  <a:txBody>
                    <a:bodyPr/>
                    <a:lstStyle/>
                    <a:p>
                      <a:pPr>
                        <a:lnSpc>
                          <a:spcPct val="115000"/>
                        </a:lnSpc>
                        <a:spcAft>
                          <a:spcPts val="800"/>
                        </a:spcAft>
                      </a:pPr>
                      <a:r>
                        <a:rPr lang="sv-SE" sz="1000" strike="noStrike" dirty="0">
                          <a:solidFill>
                            <a:schemeClr val="tx1"/>
                          </a:solidFill>
                          <a:effectLst/>
                          <a:latin typeface="+mn-lt"/>
                          <a:ea typeface="Times New Roman" panose="02020603050405020304" pitchFamily="18" charset="0"/>
                          <a:cs typeface="Times New Roman" panose="02020603050405020304" pitchFamily="18" charset="0"/>
                        </a:rPr>
                        <a:t>Något</a:t>
                      </a:r>
                      <a:endParaRPr lang="sv-SE" sz="1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18906033"/>
                  </a:ext>
                </a:extLst>
              </a:tr>
              <a:tr h="428553">
                <a:tc>
                  <a:txBody>
                    <a:bodyPr/>
                    <a:lstStyle/>
                    <a:p>
                      <a:pPr>
                        <a:lnSpc>
                          <a:spcPct val="115000"/>
                        </a:lnSpc>
                        <a:spcAft>
                          <a:spcPts val="800"/>
                        </a:spcAft>
                      </a:pPr>
                      <a:r>
                        <a:rPr lang="sv-SE" sz="1000">
                          <a:effectLst/>
                          <a:latin typeface="+mn-lt"/>
                          <a:ea typeface="Times New Roman" panose="02020603050405020304" pitchFamily="18" charset="0"/>
                          <a:cs typeface="Times New Roman" panose="02020603050405020304" pitchFamily="18" charset="0"/>
                        </a:rPr>
                        <a:t>Bidrar planen särskilt till Göteborgs utveckling som helhet? (Ex. större infraprojekt)</a:t>
                      </a:r>
                    </a:p>
                  </a:txBody>
                  <a:tcPr marL="68580" marR="68580" marT="0" marB="0"/>
                </a:tc>
                <a:tc>
                  <a:txBody>
                    <a:bodyPr/>
                    <a:lstStyle/>
                    <a:p>
                      <a:pPr>
                        <a:lnSpc>
                          <a:spcPct val="115000"/>
                        </a:lnSpc>
                        <a:spcAft>
                          <a:spcPts val="800"/>
                        </a:spcAft>
                      </a:pPr>
                      <a:r>
                        <a:rPr lang="sv-SE" sz="1000" dirty="0">
                          <a:effectLst/>
                          <a:latin typeface="+mn-lt"/>
                          <a:ea typeface="Times New Roman" panose="02020603050405020304" pitchFamily="18" charset="0"/>
                          <a:cs typeface="Times New Roman" panose="02020603050405020304" pitchFamily="18" charset="0"/>
                        </a:rPr>
                        <a:t>Nej</a:t>
                      </a:r>
                      <a:endParaRPr lang="sv-SE" sz="1000" dirty="0">
                        <a:solidFill>
                          <a:schemeClr val="accent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07674854"/>
                  </a:ext>
                </a:extLst>
              </a:tr>
              <a:tr h="772141">
                <a:tc>
                  <a:txBody>
                    <a:bodyPr/>
                    <a:lstStyle/>
                    <a:p>
                      <a:pPr>
                        <a:lnSpc>
                          <a:spcPct val="115000"/>
                        </a:lnSpc>
                        <a:spcAft>
                          <a:spcPts val="800"/>
                        </a:spcAft>
                      </a:pPr>
                      <a:r>
                        <a:rPr lang="sv-SE" sz="1000" dirty="0">
                          <a:effectLst/>
                          <a:latin typeface="+mn-lt"/>
                          <a:ea typeface="Times New Roman" panose="02020603050405020304" pitchFamily="18" charset="0"/>
                          <a:cs typeface="Times New Roman" panose="02020603050405020304" pitchFamily="18" charset="0"/>
                        </a:rPr>
                        <a:t>Bidrar planen till att stärka Göteborg som en barn- och ungdomsstad? (barns rörelsefrihet, rekreationsmöjligheter, mötesplatser, uppväxtmiljö) </a:t>
                      </a:r>
                    </a:p>
                  </a:txBody>
                  <a:tcPr marL="68580" marR="68580" marT="0" marB="0"/>
                </a:tc>
                <a:tc>
                  <a:txBody>
                    <a:bodyPr/>
                    <a:lstStyle/>
                    <a:p>
                      <a:pPr>
                        <a:lnSpc>
                          <a:spcPct val="115000"/>
                        </a:lnSpc>
                        <a:spcAft>
                          <a:spcPts val="800"/>
                        </a:spcAft>
                      </a:pPr>
                      <a:r>
                        <a:rPr lang="sv-SE" sz="1000" strike="noStrike" dirty="0">
                          <a:solidFill>
                            <a:schemeClr val="tx1"/>
                          </a:solidFill>
                          <a:effectLst/>
                          <a:latin typeface="+mn-lt"/>
                          <a:ea typeface="Times New Roman" panose="02020603050405020304" pitchFamily="18" charset="0"/>
                          <a:cs typeface="Times New Roman" panose="02020603050405020304" pitchFamily="18" charset="0"/>
                        </a:rPr>
                        <a:t>Något</a:t>
                      </a:r>
                      <a:endParaRPr lang="sv-SE" sz="1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94287127"/>
                  </a:ext>
                </a:extLst>
              </a:tr>
            </a:tbl>
          </a:graphicData>
        </a:graphic>
      </p:graphicFrame>
      <p:sp>
        <p:nvSpPr>
          <p:cNvPr id="2" name="Rubrik 1">
            <a:extLst>
              <a:ext uri="{FF2B5EF4-FFF2-40B4-BE49-F238E27FC236}">
                <a16:creationId xmlns:a16="http://schemas.microsoft.com/office/drawing/2014/main" id="{D5D193A4-2D75-4EC8-B28D-1E893D74AB79}"/>
              </a:ext>
            </a:extLst>
          </p:cNvPr>
          <p:cNvSpPr>
            <a:spLocks noGrp="1"/>
          </p:cNvSpPr>
          <p:nvPr>
            <p:ph type="title"/>
          </p:nvPr>
        </p:nvSpPr>
        <p:spPr/>
        <p:txBody>
          <a:bodyPr/>
          <a:lstStyle/>
          <a:p>
            <a:r>
              <a:rPr lang="sv-SE"/>
              <a:t>Strategiska mål fort.</a:t>
            </a:r>
            <a:endParaRPr lang="sv-SE" dirty="0"/>
          </a:p>
        </p:txBody>
      </p:sp>
      <p:sp>
        <p:nvSpPr>
          <p:cNvPr id="14" name="Rektangel 13">
            <a:extLst>
              <a:ext uri="{FF2B5EF4-FFF2-40B4-BE49-F238E27FC236}">
                <a16:creationId xmlns:a16="http://schemas.microsoft.com/office/drawing/2014/main" id="{D0AC2BE2-1DCC-445D-A501-964F2355FC62}"/>
              </a:ext>
            </a:extLst>
          </p:cNvPr>
          <p:cNvSpPr/>
          <p:nvPr/>
        </p:nvSpPr>
        <p:spPr>
          <a:xfrm>
            <a:off x="9183043" y="0"/>
            <a:ext cx="2880000" cy="4824398"/>
          </a:xfrm>
          <a:prstGeom prst="rect">
            <a:avLst/>
          </a:prstGeom>
        </p:spPr>
        <p:txBody>
          <a:bodyPr wrap="square">
            <a:spAutoFit/>
          </a:bodyPr>
          <a:lstStyle/>
          <a:p>
            <a:pPr>
              <a:lnSpc>
                <a:spcPts val="1500"/>
              </a:lnSpc>
              <a:spcAft>
                <a:spcPts val="600"/>
              </a:spcAft>
            </a:pPr>
            <a:r>
              <a:rPr lang="sv-SE" sz="1600" b="1" dirty="0">
                <a:solidFill>
                  <a:srgbClr val="FF0000"/>
                </a:solidFill>
                <a:latin typeface="Times New Roman" panose="02020603050405020304" pitchFamily="18" charset="0"/>
                <a:ea typeface="Calibri" panose="020F0502020204030204" pitchFamily="34" charset="0"/>
              </a:rPr>
              <a:t>Instruktion</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Fyll i tabellen hur detaljplanen förhåller sig till de utsatta strategiska målen för stadens utveckling. </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Dessa mål finns beskrivet i bl. a. Översiktsplanen, Strategier för Utbyggnadsplanering, Trafikstrategi, Grönstrategi, Vision </a:t>
            </a:r>
            <a:r>
              <a:rPr lang="sv-SE" sz="1200" dirty="0" err="1">
                <a:solidFill>
                  <a:srgbClr val="FF0000"/>
                </a:solidFill>
                <a:latin typeface="Times New Roman" panose="02020603050405020304" pitchFamily="18" charset="0"/>
                <a:ea typeface="Calibri" panose="020F0502020204030204" pitchFamily="34" charset="0"/>
              </a:rPr>
              <a:t>Älvstaden</a:t>
            </a:r>
            <a:r>
              <a:rPr lang="sv-SE" sz="1200" dirty="0">
                <a:solidFill>
                  <a:srgbClr val="FF0000"/>
                </a:solidFill>
                <a:latin typeface="Times New Roman" panose="02020603050405020304" pitchFamily="18" charset="0"/>
                <a:ea typeface="Calibri" panose="020F0502020204030204" pitchFamily="34" charset="0"/>
              </a:rPr>
              <a:t>, Miljöprogram och Klimatstrategiskt program för Göteborg. Den här tabellen är baserat på ”prioriteringsmatrisen” som används i förplaneringsprocessen som ett underlag för ställningstagande och i startplaneprocessen som underlag för presentationer för varje projekt och som ett analysverktyg för att jämföra utfall av olika detaljplaner.</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Utgå från den ifyllda prioriteringsmatrisen (om den finns). Komplettera/revidera bedömningen vid behov. </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Vid enklare projekt kan tabellen användas som en checklista och resonemanget kan beskrivas i löpande text.</a:t>
            </a:r>
          </a:p>
        </p:txBody>
      </p:sp>
    </p:spTree>
    <p:extLst>
      <p:ext uri="{BB962C8B-B14F-4D97-AF65-F5344CB8AC3E}">
        <p14:creationId xmlns:p14="http://schemas.microsoft.com/office/powerpoint/2010/main" val="267768132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EB99C7-953C-4712-B0E4-8CD2349CBF50}"/>
              </a:ext>
            </a:extLst>
          </p:cNvPr>
          <p:cNvSpPr>
            <a:spLocks noGrp="1"/>
          </p:cNvSpPr>
          <p:nvPr>
            <p:ph type="title"/>
          </p:nvPr>
        </p:nvSpPr>
        <p:spPr/>
        <p:txBody>
          <a:bodyPr/>
          <a:lstStyle/>
          <a:p>
            <a:r>
              <a:rPr lang="sv-SE" dirty="0"/>
              <a:t>Förväntningar på detaljplanen</a:t>
            </a:r>
          </a:p>
        </p:txBody>
      </p:sp>
      <p:graphicFrame>
        <p:nvGraphicFramePr>
          <p:cNvPr id="5" name="Platshållare för innehåll 4">
            <a:extLst>
              <a:ext uri="{FF2B5EF4-FFF2-40B4-BE49-F238E27FC236}">
                <a16:creationId xmlns:a16="http://schemas.microsoft.com/office/drawing/2014/main" id="{F40F8794-B643-4F8B-AF63-A2435DE7E784}"/>
              </a:ext>
            </a:extLst>
          </p:cNvPr>
          <p:cNvGraphicFramePr>
            <a:graphicFrameLocks noGrp="1"/>
          </p:cNvGraphicFramePr>
          <p:nvPr>
            <p:ph type="pic" sz="quarter" idx="12"/>
            <p:extLst>
              <p:ext uri="{D42A27DB-BD31-4B8C-83A1-F6EECF244321}">
                <p14:modId xmlns:p14="http://schemas.microsoft.com/office/powerpoint/2010/main" val="1573910768"/>
              </p:ext>
            </p:extLst>
          </p:nvPr>
        </p:nvGraphicFramePr>
        <p:xfrm>
          <a:off x="5889625" y="1368425"/>
          <a:ext cx="3059501" cy="1203960"/>
        </p:xfrm>
        <a:graphic>
          <a:graphicData uri="http://schemas.openxmlformats.org/drawingml/2006/table">
            <a:tbl>
              <a:tblPr firstRow="1" bandRow="1">
                <a:tableStyleId>{C083E6E3-FA7D-4D7B-A595-EF9225AFEA82}</a:tableStyleId>
              </a:tblPr>
              <a:tblGrid>
                <a:gridCol w="2102138">
                  <a:extLst>
                    <a:ext uri="{9D8B030D-6E8A-4147-A177-3AD203B41FA5}">
                      <a16:colId xmlns:a16="http://schemas.microsoft.com/office/drawing/2014/main" val="2144644459"/>
                    </a:ext>
                  </a:extLst>
                </a:gridCol>
                <a:gridCol w="957363">
                  <a:extLst>
                    <a:ext uri="{9D8B030D-6E8A-4147-A177-3AD203B41FA5}">
                      <a16:colId xmlns:a16="http://schemas.microsoft.com/office/drawing/2014/main" val="3829347858"/>
                    </a:ext>
                  </a:extLst>
                </a:gridCol>
              </a:tblGrid>
              <a:tr h="0">
                <a:tc>
                  <a:txBody>
                    <a:bodyPr/>
                    <a:lstStyle/>
                    <a:p>
                      <a:r>
                        <a:rPr lang="sv-SE" dirty="0"/>
                        <a:t>Innehåll</a:t>
                      </a:r>
                    </a:p>
                  </a:txBody>
                  <a:tcPr marL="116077" marR="116077"/>
                </a:tc>
                <a:tc>
                  <a:txBody>
                    <a:bodyPr/>
                    <a:lstStyle/>
                    <a:p>
                      <a:endParaRPr lang="sv-SE" dirty="0"/>
                    </a:p>
                  </a:txBody>
                  <a:tcPr marL="116077" marR="116077"/>
                </a:tc>
                <a:extLst>
                  <a:ext uri="{0D108BD9-81ED-4DB2-BD59-A6C34878D82A}">
                    <a16:rowId xmlns:a16="http://schemas.microsoft.com/office/drawing/2014/main" val="2974034207"/>
                  </a:ext>
                </a:extLst>
              </a:tr>
              <a:tr h="0">
                <a:tc>
                  <a:txBody>
                    <a:bodyPr/>
                    <a:lstStyle/>
                    <a:p>
                      <a:pPr>
                        <a:lnSpc>
                          <a:spcPts val="1500"/>
                        </a:lnSpc>
                        <a:spcAft>
                          <a:spcPts val="600"/>
                        </a:spcAft>
                      </a:pPr>
                      <a:r>
                        <a:rPr lang="sv-SE" sz="1200" kern="1200" dirty="0">
                          <a:solidFill>
                            <a:schemeClr val="tx1"/>
                          </a:solidFill>
                          <a:effectLst/>
                          <a:latin typeface="Times New Roman" panose="02020603050405020304" pitchFamily="18" charset="0"/>
                          <a:ea typeface="Times New Roman" panose="02020603050405020304" pitchFamily="18" charset="0"/>
                          <a:cs typeface="+mn-cs"/>
                        </a:rPr>
                        <a:t>Antal bostäder:</a:t>
                      </a:r>
                    </a:p>
                  </a:txBody>
                  <a:tcPr marL="0" marR="0" marT="0" marB="0"/>
                </a:tc>
                <a:tc>
                  <a:txBody>
                    <a:bodyPr/>
                    <a:lstStyle/>
                    <a:p>
                      <a:pPr>
                        <a:lnSpc>
                          <a:spcPts val="1500"/>
                        </a:lnSpc>
                        <a:spcAft>
                          <a:spcPts val="600"/>
                        </a:spcAft>
                      </a:pPr>
                      <a:r>
                        <a:rPr lang="sv-SE" sz="1200" kern="1200" dirty="0">
                          <a:solidFill>
                            <a:schemeClr val="tx1"/>
                          </a:solidFill>
                          <a:effectLst/>
                          <a:latin typeface="Times New Roman" panose="02020603050405020304" pitchFamily="18" charset="0"/>
                          <a:ea typeface="Times New Roman" panose="02020603050405020304" pitchFamily="18" charset="0"/>
                          <a:cs typeface="+mn-cs"/>
                        </a:rPr>
                        <a:t>3 villor</a:t>
                      </a:r>
                    </a:p>
                  </a:txBody>
                  <a:tcPr marL="0" marR="0" marT="0" marB="0"/>
                </a:tc>
                <a:extLst>
                  <a:ext uri="{0D108BD9-81ED-4DB2-BD59-A6C34878D82A}">
                    <a16:rowId xmlns:a16="http://schemas.microsoft.com/office/drawing/2014/main" val="1248398429"/>
                  </a:ext>
                </a:extLst>
              </a:tr>
              <a:tr h="0">
                <a:tc>
                  <a:txBody>
                    <a:bodyPr/>
                    <a:lstStyle/>
                    <a:p>
                      <a:pPr>
                        <a:lnSpc>
                          <a:spcPts val="1500"/>
                        </a:lnSpc>
                        <a:spcAft>
                          <a:spcPts val="600"/>
                        </a:spcAft>
                      </a:pPr>
                      <a:r>
                        <a:rPr lang="sv-SE" sz="1200" dirty="0">
                          <a:effectLst/>
                          <a:latin typeface="Times New Roman" panose="02020603050405020304" pitchFamily="18" charset="0"/>
                          <a:ea typeface="Times New Roman" panose="02020603050405020304" pitchFamily="18" charset="0"/>
                        </a:rPr>
                        <a:t>BTA bostäder:</a:t>
                      </a:r>
                    </a:p>
                    <a:p>
                      <a:pPr>
                        <a:lnSpc>
                          <a:spcPts val="1500"/>
                        </a:lnSpc>
                        <a:spcAft>
                          <a:spcPts val="600"/>
                        </a:spcAft>
                      </a:pPr>
                      <a:endParaRPr lang="sv-SE" sz="1200" dirty="0">
                        <a:effectLst/>
                        <a:latin typeface="Times New Roman" panose="02020603050405020304" pitchFamily="18" charset="0"/>
                        <a:ea typeface="Times New Roman" panose="02020603050405020304" pitchFamily="18" charset="0"/>
                      </a:endParaRPr>
                    </a:p>
                  </a:txBody>
                  <a:tcPr marL="0" marR="0" marT="0" marB="0"/>
                </a:tc>
                <a:tc>
                  <a:txBody>
                    <a:bodyPr/>
                    <a:lstStyle/>
                    <a:p>
                      <a:pPr>
                        <a:lnSpc>
                          <a:spcPts val="1500"/>
                        </a:lnSpc>
                        <a:spcAft>
                          <a:spcPts val="600"/>
                        </a:spcAft>
                      </a:pPr>
                      <a:r>
                        <a:rPr lang="sv-SE" sz="1200" kern="1200" dirty="0">
                          <a:solidFill>
                            <a:schemeClr val="tx1"/>
                          </a:solidFill>
                          <a:effectLst/>
                          <a:latin typeface="Times New Roman" panose="02020603050405020304" pitchFamily="18" charset="0"/>
                          <a:ea typeface="Times New Roman" panose="02020603050405020304" pitchFamily="18" charset="0"/>
                          <a:cs typeface="+mn-cs"/>
                        </a:rPr>
                        <a:t>900</a:t>
                      </a:r>
                    </a:p>
                  </a:txBody>
                  <a:tcPr marL="0" marR="0" marT="0" marB="0"/>
                </a:tc>
                <a:extLst>
                  <a:ext uri="{0D108BD9-81ED-4DB2-BD59-A6C34878D82A}">
                    <a16:rowId xmlns:a16="http://schemas.microsoft.com/office/drawing/2014/main" val="3155636813"/>
                  </a:ext>
                </a:extLst>
              </a:tr>
              <a:tr h="0">
                <a:tc>
                  <a:txBody>
                    <a:bodyPr/>
                    <a:lstStyle/>
                    <a:p>
                      <a:pPr>
                        <a:lnSpc>
                          <a:spcPts val="1500"/>
                        </a:lnSpc>
                        <a:spcAft>
                          <a:spcPts val="600"/>
                        </a:spcAft>
                      </a:pPr>
                      <a:endParaRPr lang="sv-SE" sz="1200" strike="sngStrike" dirty="0">
                        <a:effectLst/>
                        <a:latin typeface="Times New Roman" panose="02020603050405020304" pitchFamily="18" charset="0"/>
                        <a:ea typeface="Times New Roman" panose="02020603050405020304" pitchFamily="18" charset="0"/>
                      </a:endParaRPr>
                    </a:p>
                  </a:txBody>
                  <a:tcPr marL="0" marR="0" marT="0" marB="0"/>
                </a:tc>
                <a:tc>
                  <a:txBody>
                    <a:bodyPr/>
                    <a:lstStyle/>
                    <a:p>
                      <a:pPr>
                        <a:lnSpc>
                          <a:spcPts val="1500"/>
                        </a:lnSpc>
                        <a:spcAft>
                          <a:spcPts val="600"/>
                        </a:spcAft>
                      </a:pPr>
                      <a:endParaRPr lang="sv-SE" sz="1200" strike="sngStrike" kern="1200" dirty="0">
                        <a:solidFill>
                          <a:schemeClr val="tx1"/>
                        </a:solidFill>
                        <a:effectLst/>
                        <a:latin typeface="Times New Roman" panose="02020603050405020304" pitchFamily="18" charset="0"/>
                        <a:ea typeface="Times New Roman" panose="02020603050405020304" pitchFamily="18" charset="0"/>
                        <a:cs typeface="+mn-cs"/>
                      </a:endParaRPr>
                    </a:p>
                  </a:txBody>
                  <a:tcPr marL="0" marR="0" marT="0" marB="0"/>
                </a:tc>
                <a:extLst>
                  <a:ext uri="{0D108BD9-81ED-4DB2-BD59-A6C34878D82A}">
                    <a16:rowId xmlns:a16="http://schemas.microsoft.com/office/drawing/2014/main" val="2556347243"/>
                  </a:ext>
                </a:extLst>
              </a:tr>
            </a:tbl>
          </a:graphicData>
        </a:graphic>
      </p:graphicFrame>
      <p:sp>
        <p:nvSpPr>
          <p:cNvPr id="3" name="Platshållare för text 2">
            <a:extLst>
              <a:ext uri="{FF2B5EF4-FFF2-40B4-BE49-F238E27FC236}">
                <a16:creationId xmlns:a16="http://schemas.microsoft.com/office/drawing/2014/main" id="{B93A0380-1B94-4E8D-AD73-8680D582DEE1}"/>
              </a:ext>
            </a:extLst>
          </p:cNvPr>
          <p:cNvSpPr>
            <a:spLocks noGrp="1"/>
          </p:cNvSpPr>
          <p:nvPr>
            <p:ph type="body" sz="quarter" idx="13"/>
          </p:nvPr>
        </p:nvSpPr>
        <p:spPr/>
        <p:txBody>
          <a:bodyPr>
            <a:normAutofit/>
          </a:bodyPr>
          <a:lstStyle/>
          <a:p>
            <a:r>
              <a:rPr lang="sv-SE" dirty="0"/>
              <a:t>Målsättning</a:t>
            </a:r>
          </a:p>
          <a:p>
            <a:pPr lvl="1"/>
            <a:r>
              <a:rPr lang="sv-SE" dirty="0"/>
              <a:t>Att miljögöra bygga tre villor</a:t>
            </a:r>
          </a:p>
          <a:p>
            <a:pPr lvl="1"/>
            <a:r>
              <a:rPr lang="sv-SE" dirty="0"/>
              <a:t>Att tillgängliga göra riksintresse</a:t>
            </a:r>
          </a:p>
          <a:p>
            <a:r>
              <a:rPr lang="sv-SE" dirty="0"/>
              <a:t>Strategiska överväganden och hantering av knäckfrågor</a:t>
            </a:r>
          </a:p>
          <a:p>
            <a:pPr lvl="1"/>
            <a:r>
              <a:rPr lang="sv-SE" dirty="0"/>
              <a:t>Riksintresse för Kulturmiljövård</a:t>
            </a:r>
          </a:p>
          <a:p>
            <a:pPr lvl="1"/>
            <a:r>
              <a:rPr lang="sv-SE" dirty="0"/>
              <a:t>Naturvärde </a:t>
            </a:r>
          </a:p>
          <a:p>
            <a:pPr lvl="1"/>
            <a:endParaRPr lang="sv-SE" dirty="0"/>
          </a:p>
          <a:p>
            <a:pPr lvl="1"/>
            <a:endParaRPr lang="sv-SE" dirty="0"/>
          </a:p>
          <a:p>
            <a:pPr marL="226783" lvl="1" indent="0">
              <a:buNone/>
            </a:pPr>
            <a:endParaRPr lang="sv-SE" dirty="0"/>
          </a:p>
        </p:txBody>
      </p:sp>
      <p:sp>
        <p:nvSpPr>
          <p:cNvPr id="6" name="Rektangel 5">
            <a:extLst>
              <a:ext uri="{FF2B5EF4-FFF2-40B4-BE49-F238E27FC236}">
                <a16:creationId xmlns:a16="http://schemas.microsoft.com/office/drawing/2014/main" id="{5529F5CE-38D9-4B40-8420-A4417D189943}"/>
              </a:ext>
            </a:extLst>
          </p:cNvPr>
          <p:cNvSpPr/>
          <p:nvPr/>
        </p:nvSpPr>
        <p:spPr>
          <a:xfrm>
            <a:off x="9183043" y="0"/>
            <a:ext cx="2880000" cy="5170646"/>
          </a:xfrm>
          <a:prstGeom prst="rect">
            <a:avLst/>
          </a:prstGeom>
        </p:spPr>
        <p:txBody>
          <a:bodyPr wrap="square">
            <a:spAutoFit/>
          </a:bodyPr>
          <a:lstStyle/>
          <a:p>
            <a:pPr>
              <a:lnSpc>
                <a:spcPts val="1500"/>
              </a:lnSpc>
              <a:spcAft>
                <a:spcPts val="600"/>
              </a:spcAft>
            </a:pPr>
            <a:r>
              <a:rPr lang="sv-SE" sz="1600" b="1" dirty="0">
                <a:solidFill>
                  <a:srgbClr val="FF0000"/>
                </a:solidFill>
                <a:latin typeface="Times New Roman" panose="02020603050405020304" pitchFamily="18" charset="0"/>
                <a:ea typeface="Calibri" panose="020F0502020204030204" pitchFamily="34" charset="0"/>
              </a:rPr>
              <a:t>Instruktion</a:t>
            </a:r>
          </a:p>
          <a:p>
            <a:pPr>
              <a:lnSpc>
                <a:spcPts val="1500"/>
              </a:lnSpc>
              <a:spcAft>
                <a:spcPts val="600"/>
              </a:spcAft>
            </a:pPr>
            <a:r>
              <a:rPr lang="sv-SE" sz="1200" b="1" dirty="0">
                <a:solidFill>
                  <a:srgbClr val="FF0000"/>
                </a:solidFill>
                <a:latin typeface="Times New Roman" panose="02020603050405020304" pitchFamily="18" charset="0"/>
                <a:ea typeface="Calibri" panose="020F0502020204030204" pitchFamily="34" charset="0"/>
              </a:rPr>
              <a:t>Målsättning</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Projektets målsättningar tydliggörs här så att framtida motsättningar inom projektet kan undvikas i större utsträckning.</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Lyfta fram om det finns särskilda krav från byggnadsnämnden eller styrgruppen. </a:t>
            </a:r>
          </a:p>
          <a:p>
            <a:pPr>
              <a:lnSpc>
                <a:spcPts val="1500"/>
              </a:lnSpc>
              <a:spcAft>
                <a:spcPts val="600"/>
              </a:spcAft>
            </a:pPr>
            <a:r>
              <a:rPr lang="sv-SE" sz="1200" b="1" dirty="0">
                <a:solidFill>
                  <a:srgbClr val="FF0000"/>
                </a:solidFill>
                <a:latin typeface="Times New Roman" panose="02020603050405020304" pitchFamily="18" charset="0"/>
                <a:ea typeface="Calibri" panose="020F0502020204030204" pitchFamily="34" charset="0"/>
              </a:rPr>
              <a:t>Strategiska överväganden och hantering av knäckfrågor</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Beskriv om det inom ramen för projektet finns strategiska överväganden som innebär någon form av avvikelse från befintliga strategier/policys/beslut som behöver han är en förutsättning för att nå projektets mål eller om det finns en målkonflikt mellan befintliga policys/beslut som behöver hanteras. Beskriv bakgrunden till övervägandet/målkonflikten och ange vilken inriktning projektet föreslår för att nå projektmålen.</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Beskriv även om det inom ramen för projektet finns knäckfrågor som projektet behöver hantera som innebär en risk för projektet att nå uppsatta mål.</a:t>
            </a:r>
          </a:p>
        </p:txBody>
      </p:sp>
    </p:spTree>
    <p:extLst>
      <p:ext uri="{BB962C8B-B14F-4D97-AF65-F5344CB8AC3E}">
        <p14:creationId xmlns:p14="http://schemas.microsoft.com/office/powerpoint/2010/main" val="359008400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17F83B-B972-4112-8113-C8E88BBF0106}"/>
              </a:ext>
            </a:extLst>
          </p:cNvPr>
          <p:cNvSpPr>
            <a:spLocks noGrp="1"/>
          </p:cNvSpPr>
          <p:nvPr>
            <p:ph type="title"/>
          </p:nvPr>
        </p:nvSpPr>
        <p:spPr/>
        <p:txBody>
          <a:bodyPr/>
          <a:lstStyle/>
          <a:p>
            <a:r>
              <a:rPr lang="sv-SE" dirty="0"/>
              <a:t>Förväntningar på detaljplanen</a:t>
            </a:r>
          </a:p>
        </p:txBody>
      </p:sp>
      <p:sp>
        <p:nvSpPr>
          <p:cNvPr id="5" name="Platshållare för text 4">
            <a:extLst>
              <a:ext uri="{FF2B5EF4-FFF2-40B4-BE49-F238E27FC236}">
                <a16:creationId xmlns:a16="http://schemas.microsoft.com/office/drawing/2014/main" id="{122F7E63-ABDE-4C4A-A081-DD3D490BD1E6}"/>
              </a:ext>
            </a:extLst>
          </p:cNvPr>
          <p:cNvSpPr>
            <a:spLocks noGrp="1"/>
          </p:cNvSpPr>
          <p:nvPr>
            <p:ph type="body" sz="quarter" idx="13"/>
          </p:nvPr>
        </p:nvSpPr>
        <p:spPr>
          <a:xfrm>
            <a:off x="522001" y="1440002"/>
            <a:ext cx="8228598" cy="585282"/>
          </a:xfrm>
        </p:spPr>
        <p:txBody>
          <a:bodyPr/>
          <a:lstStyle/>
          <a:p>
            <a:pPr marL="0" indent="0">
              <a:buNone/>
            </a:pPr>
            <a:r>
              <a:rPr lang="sv-SE" dirty="0"/>
              <a:t>Krav på detaljplanens innehåll och utformning</a:t>
            </a:r>
          </a:p>
        </p:txBody>
      </p:sp>
      <p:graphicFrame>
        <p:nvGraphicFramePr>
          <p:cNvPr id="3" name="Platshållare för innehåll 2">
            <a:extLst>
              <a:ext uri="{FF2B5EF4-FFF2-40B4-BE49-F238E27FC236}">
                <a16:creationId xmlns:a16="http://schemas.microsoft.com/office/drawing/2014/main" id="{A55B4EC9-1661-4817-A179-1FEF9527B534}"/>
              </a:ext>
            </a:extLst>
          </p:cNvPr>
          <p:cNvGraphicFramePr>
            <a:graphicFrameLocks noGrp="1"/>
          </p:cNvGraphicFramePr>
          <p:nvPr>
            <p:ph sz="quarter" idx="4294967295"/>
            <p:extLst>
              <p:ext uri="{D42A27DB-BD31-4B8C-83A1-F6EECF244321}">
                <p14:modId xmlns:p14="http://schemas.microsoft.com/office/powerpoint/2010/main" val="4230482319"/>
              </p:ext>
            </p:extLst>
          </p:nvPr>
        </p:nvGraphicFramePr>
        <p:xfrm>
          <a:off x="522002" y="2025284"/>
          <a:ext cx="8228598" cy="4109121"/>
        </p:xfrm>
        <a:graphic>
          <a:graphicData uri="http://schemas.openxmlformats.org/drawingml/2006/table">
            <a:tbl>
              <a:tblPr firstRow="1" bandRow="1">
                <a:tableStyleId>{C083E6E3-FA7D-4D7B-A595-EF9225AFEA82}</a:tableStyleId>
              </a:tblPr>
              <a:tblGrid>
                <a:gridCol w="1115053">
                  <a:extLst>
                    <a:ext uri="{9D8B030D-6E8A-4147-A177-3AD203B41FA5}">
                      <a16:colId xmlns:a16="http://schemas.microsoft.com/office/drawing/2014/main" val="1841138773"/>
                    </a:ext>
                  </a:extLst>
                </a:gridCol>
                <a:gridCol w="3051432">
                  <a:extLst>
                    <a:ext uri="{9D8B030D-6E8A-4147-A177-3AD203B41FA5}">
                      <a16:colId xmlns:a16="http://schemas.microsoft.com/office/drawing/2014/main" val="845075740"/>
                    </a:ext>
                  </a:extLst>
                </a:gridCol>
                <a:gridCol w="4062113">
                  <a:extLst>
                    <a:ext uri="{9D8B030D-6E8A-4147-A177-3AD203B41FA5}">
                      <a16:colId xmlns:a16="http://schemas.microsoft.com/office/drawing/2014/main" val="598508394"/>
                    </a:ext>
                  </a:extLst>
                </a:gridCol>
              </a:tblGrid>
              <a:tr h="456569">
                <a:tc>
                  <a:txBody>
                    <a:bodyPr/>
                    <a:lstStyle/>
                    <a:p>
                      <a:pPr>
                        <a:lnSpc>
                          <a:spcPts val="1500"/>
                        </a:lnSpc>
                        <a:spcAft>
                          <a:spcPts val="600"/>
                        </a:spcAft>
                      </a:pPr>
                      <a:r>
                        <a:rPr lang="sv-SE" sz="1200" dirty="0">
                          <a:effectLst/>
                        </a:rPr>
                        <a:t>Kravkälla</a:t>
                      </a:r>
                      <a:endParaRPr lang="sv-SE"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500"/>
                        </a:lnSpc>
                        <a:spcAft>
                          <a:spcPts val="600"/>
                        </a:spcAft>
                      </a:pPr>
                      <a:r>
                        <a:rPr lang="sv-SE" sz="1200" dirty="0">
                          <a:effectLst/>
                        </a:rPr>
                        <a:t>Beskrivning</a:t>
                      </a:r>
                      <a:endParaRPr lang="sv-SE"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500"/>
                        </a:lnSpc>
                        <a:spcAft>
                          <a:spcPts val="600"/>
                        </a:spcAft>
                      </a:pPr>
                      <a:r>
                        <a:rPr lang="sv-SE" sz="1200">
                          <a:effectLst/>
                        </a:rPr>
                        <a:t>Kommentar</a:t>
                      </a:r>
                      <a:endParaRPr lang="sv-SE"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51044123"/>
                  </a:ext>
                </a:extLst>
              </a:tr>
              <a:tr h="456569">
                <a:tc>
                  <a:txBody>
                    <a:bodyPr/>
                    <a:lstStyle/>
                    <a:p>
                      <a:pPr>
                        <a:lnSpc>
                          <a:spcPts val="1500"/>
                        </a:lnSpc>
                        <a:spcAft>
                          <a:spcPts val="600"/>
                        </a:spcAft>
                      </a:pPr>
                      <a:r>
                        <a:rPr lang="sv-SE" sz="1200" i="1" dirty="0">
                          <a:solidFill>
                            <a:schemeClr val="tx1"/>
                          </a:solidFill>
                          <a:effectLst/>
                          <a:latin typeface="Times New Roman" panose="02020603050405020304" pitchFamily="18" charset="0"/>
                          <a:ea typeface="Times New Roman" panose="02020603050405020304" pitchFamily="18" charset="0"/>
                        </a:rPr>
                        <a:t>LSt </a:t>
                      </a:r>
                    </a:p>
                  </a:txBody>
                  <a:tcPr marL="68580" marR="68580" marT="0" marB="0"/>
                </a:tc>
                <a:tc>
                  <a:txBody>
                    <a:bodyPr/>
                    <a:lstStyle/>
                    <a:p>
                      <a:pPr>
                        <a:lnSpc>
                          <a:spcPts val="1500"/>
                        </a:lnSpc>
                        <a:spcAft>
                          <a:spcPts val="600"/>
                        </a:spcAft>
                      </a:pPr>
                      <a:r>
                        <a:rPr lang="sv-SE" sz="1200" i="1" dirty="0">
                          <a:solidFill>
                            <a:schemeClr val="tx1"/>
                          </a:solidFill>
                          <a:effectLst/>
                        </a:rPr>
                        <a:t>Riksintresse kulturmiljövård</a:t>
                      </a:r>
                      <a:endParaRPr lang="sv-SE" sz="1200" i="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500"/>
                        </a:lnSpc>
                        <a:spcAft>
                          <a:spcPts val="600"/>
                        </a:spcAft>
                      </a:pPr>
                      <a:r>
                        <a:rPr lang="sv-SE" sz="1200" i="1" dirty="0">
                          <a:effectLst/>
                        </a:rPr>
                        <a:t> </a:t>
                      </a:r>
                      <a:r>
                        <a:rPr lang="sv-SE" sz="1200" i="1" dirty="0">
                          <a:effectLst/>
                          <a:hlinkClick r:id="rId2" action="ppaction://hlinksldjump"/>
                        </a:rPr>
                        <a:t>Bild 3</a:t>
                      </a:r>
                      <a:endParaRPr lang="sv-SE" sz="1200" i="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34090036"/>
                  </a:ext>
                </a:extLst>
              </a:tr>
              <a:tr h="456569">
                <a:tc>
                  <a:txBody>
                    <a:bodyPr/>
                    <a:lstStyle/>
                    <a:p>
                      <a:pPr>
                        <a:lnSpc>
                          <a:spcPts val="1500"/>
                        </a:lnSpc>
                        <a:spcAft>
                          <a:spcPts val="600"/>
                        </a:spcAft>
                      </a:pPr>
                      <a:r>
                        <a:rPr lang="sv-SE" sz="1200" i="1" dirty="0" err="1">
                          <a:solidFill>
                            <a:schemeClr val="tx1"/>
                          </a:solidFill>
                          <a:effectLst/>
                        </a:rPr>
                        <a:t>PoNF</a:t>
                      </a:r>
                      <a:endParaRPr lang="sv-SE" sz="1200" i="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500"/>
                        </a:lnSpc>
                        <a:spcAft>
                          <a:spcPts val="600"/>
                        </a:spcAft>
                      </a:pPr>
                      <a:r>
                        <a:rPr lang="sv-SE" sz="1200" i="1" dirty="0">
                          <a:solidFill>
                            <a:schemeClr val="tx1"/>
                          </a:solidFill>
                          <a:effectLst/>
                        </a:rPr>
                        <a:t>Naturvärde, </a:t>
                      </a:r>
                      <a:r>
                        <a:rPr lang="sv-SE" sz="1200" i="1" dirty="0" err="1">
                          <a:solidFill>
                            <a:schemeClr val="tx1"/>
                          </a:solidFill>
                          <a:effectLst/>
                        </a:rPr>
                        <a:t>artskydd</a:t>
                      </a:r>
                      <a:r>
                        <a:rPr lang="sv-SE" sz="1200" i="1" dirty="0">
                          <a:solidFill>
                            <a:schemeClr val="tx1"/>
                          </a:solidFill>
                          <a:effectLst/>
                        </a:rPr>
                        <a:t> </a:t>
                      </a:r>
                      <a:endParaRPr lang="sv-SE" sz="1200" i="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500"/>
                        </a:lnSpc>
                        <a:spcAft>
                          <a:spcPts val="600"/>
                        </a:spcAft>
                      </a:pPr>
                      <a:r>
                        <a:rPr lang="sv-SE" sz="1200" i="1" dirty="0">
                          <a:effectLst/>
                        </a:rPr>
                        <a:t> </a:t>
                      </a:r>
                      <a:r>
                        <a:rPr lang="sv-SE" sz="1200" i="1" dirty="0">
                          <a:effectLst/>
                          <a:hlinkClick r:id="rId3" action="ppaction://hlinksldjump"/>
                        </a:rPr>
                        <a:t>Bild 4</a:t>
                      </a:r>
                      <a:endParaRPr lang="sv-SE" sz="1200" i="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63264669"/>
                  </a:ext>
                </a:extLst>
              </a:tr>
              <a:tr h="456569">
                <a:tc>
                  <a:txBody>
                    <a:bodyPr/>
                    <a:lstStyle/>
                    <a:p>
                      <a:pPr>
                        <a:lnSpc>
                          <a:spcPts val="1500"/>
                        </a:lnSpc>
                        <a:spcAft>
                          <a:spcPts val="600"/>
                        </a:spcAft>
                      </a:pPr>
                      <a:r>
                        <a:rPr lang="sv-SE" sz="1200" i="1" dirty="0">
                          <a:effectLst/>
                          <a:latin typeface="Times New Roman" panose="02020603050405020304" pitchFamily="18" charset="0"/>
                          <a:ea typeface="Times New Roman" panose="02020603050405020304" pitchFamily="18" charset="0"/>
                        </a:rPr>
                        <a:t>SKA/BKA</a:t>
                      </a:r>
                    </a:p>
                  </a:txBody>
                  <a:tcPr marL="68580" marR="68580" marT="0" marB="0"/>
                </a:tc>
                <a:tc>
                  <a:txBody>
                    <a:bodyPr/>
                    <a:lstStyle/>
                    <a:p>
                      <a:pPr>
                        <a:lnSpc>
                          <a:spcPts val="1500"/>
                        </a:lnSpc>
                        <a:spcAft>
                          <a:spcPts val="600"/>
                        </a:spcAft>
                      </a:pPr>
                      <a:r>
                        <a:rPr lang="sv-SE" sz="1200" i="1" dirty="0">
                          <a:effectLst/>
                        </a:rPr>
                        <a:t>Komplexitetsnivå</a:t>
                      </a:r>
                      <a:endParaRPr lang="sv-SE" sz="1200" i="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500"/>
                        </a:lnSpc>
                        <a:spcAft>
                          <a:spcPts val="600"/>
                        </a:spcAft>
                      </a:pPr>
                      <a:r>
                        <a:rPr lang="sv-SE" sz="1200" i="1" dirty="0">
                          <a:effectLst/>
                        </a:rPr>
                        <a:t>1</a:t>
                      </a:r>
                      <a:endParaRPr lang="sv-SE" sz="1200" i="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79878903"/>
                  </a:ext>
                </a:extLst>
              </a:tr>
              <a:tr h="456569">
                <a:tc>
                  <a:txBody>
                    <a:bodyPr/>
                    <a:lstStyle/>
                    <a:p>
                      <a:pPr>
                        <a:lnSpc>
                          <a:spcPts val="1500"/>
                        </a:lnSpc>
                        <a:spcAft>
                          <a:spcPts val="600"/>
                        </a:spcAft>
                      </a:pPr>
                      <a:endParaRPr lang="sv-SE"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500"/>
                        </a:lnSpc>
                        <a:spcAft>
                          <a:spcPts val="600"/>
                        </a:spcAft>
                      </a:pPr>
                      <a:r>
                        <a:rPr lang="sv-SE" sz="1200" dirty="0">
                          <a:effectLst/>
                        </a:rPr>
                        <a:t> </a:t>
                      </a:r>
                      <a:endParaRPr lang="sv-SE"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500"/>
                        </a:lnSpc>
                        <a:spcAft>
                          <a:spcPts val="600"/>
                        </a:spcAft>
                      </a:pPr>
                      <a:r>
                        <a:rPr lang="sv-SE" sz="1200">
                          <a:effectLst/>
                        </a:rPr>
                        <a:t> </a:t>
                      </a:r>
                      <a:endParaRPr lang="sv-SE"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17610941"/>
                  </a:ext>
                </a:extLst>
              </a:tr>
              <a:tr h="456569">
                <a:tc>
                  <a:txBody>
                    <a:bodyPr/>
                    <a:lstStyle/>
                    <a:p>
                      <a:pPr>
                        <a:lnSpc>
                          <a:spcPts val="1500"/>
                        </a:lnSpc>
                        <a:spcAft>
                          <a:spcPts val="600"/>
                        </a:spcAft>
                      </a:pPr>
                      <a:endParaRPr lang="sv-SE"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500"/>
                        </a:lnSpc>
                        <a:spcAft>
                          <a:spcPts val="600"/>
                        </a:spcAft>
                      </a:pPr>
                      <a:r>
                        <a:rPr lang="sv-SE" sz="1200" dirty="0">
                          <a:effectLst/>
                        </a:rPr>
                        <a:t> </a:t>
                      </a:r>
                      <a:endParaRPr lang="sv-SE"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500"/>
                        </a:lnSpc>
                        <a:spcAft>
                          <a:spcPts val="600"/>
                        </a:spcAft>
                      </a:pPr>
                      <a:r>
                        <a:rPr lang="sv-SE" sz="1200">
                          <a:effectLst/>
                        </a:rPr>
                        <a:t> </a:t>
                      </a:r>
                      <a:endParaRPr lang="sv-SE"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58053121"/>
                  </a:ext>
                </a:extLst>
              </a:tr>
              <a:tr h="456569">
                <a:tc>
                  <a:txBody>
                    <a:bodyPr/>
                    <a:lstStyle/>
                    <a:p>
                      <a:pPr>
                        <a:lnSpc>
                          <a:spcPts val="1500"/>
                        </a:lnSpc>
                        <a:spcAft>
                          <a:spcPts val="600"/>
                        </a:spcAft>
                      </a:pPr>
                      <a:endParaRPr lang="sv-SE"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500"/>
                        </a:lnSpc>
                        <a:spcAft>
                          <a:spcPts val="600"/>
                        </a:spcAft>
                      </a:pPr>
                      <a:r>
                        <a:rPr lang="sv-SE" sz="1200" dirty="0">
                          <a:effectLst/>
                        </a:rPr>
                        <a:t> </a:t>
                      </a:r>
                      <a:endParaRPr lang="sv-SE"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500"/>
                        </a:lnSpc>
                        <a:spcAft>
                          <a:spcPts val="600"/>
                        </a:spcAft>
                      </a:pPr>
                      <a:r>
                        <a:rPr lang="sv-SE" sz="1200">
                          <a:effectLst/>
                        </a:rPr>
                        <a:t> </a:t>
                      </a:r>
                      <a:endParaRPr lang="sv-SE"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21272500"/>
                  </a:ext>
                </a:extLst>
              </a:tr>
              <a:tr h="456569">
                <a:tc>
                  <a:txBody>
                    <a:bodyPr/>
                    <a:lstStyle/>
                    <a:p>
                      <a:pPr>
                        <a:lnSpc>
                          <a:spcPts val="1500"/>
                        </a:lnSpc>
                        <a:spcAft>
                          <a:spcPts val="600"/>
                        </a:spcAft>
                      </a:pPr>
                      <a:endParaRPr lang="sv-SE"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500"/>
                        </a:lnSpc>
                        <a:spcAft>
                          <a:spcPts val="600"/>
                        </a:spcAft>
                      </a:pPr>
                      <a:r>
                        <a:rPr lang="sv-SE" sz="1200" dirty="0">
                          <a:effectLst/>
                        </a:rPr>
                        <a:t> </a:t>
                      </a:r>
                      <a:endParaRPr lang="sv-SE"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500"/>
                        </a:lnSpc>
                        <a:spcAft>
                          <a:spcPts val="600"/>
                        </a:spcAft>
                      </a:pPr>
                      <a:r>
                        <a:rPr lang="sv-SE" sz="1200">
                          <a:effectLst/>
                        </a:rPr>
                        <a:t> </a:t>
                      </a:r>
                      <a:endParaRPr lang="sv-SE"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87070023"/>
                  </a:ext>
                </a:extLst>
              </a:tr>
              <a:tr h="456569">
                <a:tc>
                  <a:txBody>
                    <a:bodyPr/>
                    <a:lstStyle/>
                    <a:p>
                      <a:pPr>
                        <a:lnSpc>
                          <a:spcPts val="1500"/>
                        </a:lnSpc>
                        <a:spcAft>
                          <a:spcPts val="600"/>
                        </a:spcAft>
                      </a:pPr>
                      <a:endParaRPr lang="sv-SE"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500"/>
                        </a:lnSpc>
                        <a:spcAft>
                          <a:spcPts val="600"/>
                        </a:spcAft>
                      </a:pPr>
                      <a:r>
                        <a:rPr lang="sv-SE" sz="1200" dirty="0">
                          <a:effectLst/>
                        </a:rPr>
                        <a:t> </a:t>
                      </a:r>
                      <a:endParaRPr lang="sv-SE"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500"/>
                        </a:lnSpc>
                        <a:spcAft>
                          <a:spcPts val="600"/>
                        </a:spcAft>
                      </a:pPr>
                      <a:r>
                        <a:rPr lang="sv-SE" sz="1200" dirty="0">
                          <a:effectLst/>
                        </a:rPr>
                        <a:t> </a:t>
                      </a:r>
                      <a:endParaRPr lang="sv-SE"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08243107"/>
                  </a:ext>
                </a:extLst>
              </a:tr>
            </a:tbl>
          </a:graphicData>
        </a:graphic>
      </p:graphicFrame>
      <p:sp>
        <p:nvSpPr>
          <p:cNvPr id="6" name="Rektangel 5">
            <a:extLst>
              <a:ext uri="{FF2B5EF4-FFF2-40B4-BE49-F238E27FC236}">
                <a16:creationId xmlns:a16="http://schemas.microsoft.com/office/drawing/2014/main" id="{5A5BDD0A-DBB8-4B4C-ABAB-AB5E35E21D02}"/>
              </a:ext>
            </a:extLst>
          </p:cNvPr>
          <p:cNvSpPr/>
          <p:nvPr/>
        </p:nvSpPr>
        <p:spPr>
          <a:xfrm>
            <a:off x="9183043" y="0"/>
            <a:ext cx="2880000" cy="3400931"/>
          </a:xfrm>
          <a:prstGeom prst="rect">
            <a:avLst/>
          </a:prstGeom>
        </p:spPr>
        <p:txBody>
          <a:bodyPr wrap="square">
            <a:spAutoFit/>
          </a:bodyPr>
          <a:lstStyle/>
          <a:p>
            <a:pPr>
              <a:lnSpc>
                <a:spcPts val="1500"/>
              </a:lnSpc>
              <a:spcAft>
                <a:spcPts val="600"/>
              </a:spcAft>
            </a:pPr>
            <a:r>
              <a:rPr lang="sv-SE" sz="1600" b="1" dirty="0">
                <a:solidFill>
                  <a:srgbClr val="FF0000"/>
                </a:solidFill>
                <a:latin typeface="Times New Roman" panose="02020603050405020304" pitchFamily="18" charset="0"/>
                <a:ea typeface="Calibri" panose="020F0502020204030204" pitchFamily="34" charset="0"/>
              </a:rPr>
              <a:t>Instruktion</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Fyll i tabellen, i tydliga och mätbara termer, vilka krav som ställs på detaljplanens innehåll och utformning t ex av de olika förvaltningar eller nämnder inom staden, Länsstyrelsen, Trafikverket, SIG och exploatören/intressenten. </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Ange även om det har kommit särskilda krav från byggnadsnämnden.</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Glöm inte att beskriva planens sociala komplexitetsnivå (1-4). Beskriv också om det är samma bedömning som gjordes i förprövningsrapporten. Se Handledning för sociala komplexitetsnivåer som finns på intranätet under Styrande dokument/planering/C. Övriga rutiner.</a:t>
            </a:r>
          </a:p>
        </p:txBody>
      </p:sp>
    </p:spTree>
    <p:extLst>
      <p:ext uri="{BB962C8B-B14F-4D97-AF65-F5344CB8AC3E}">
        <p14:creationId xmlns:p14="http://schemas.microsoft.com/office/powerpoint/2010/main" val="158498663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tshållare för innehåll 4">
            <a:extLst>
              <a:ext uri="{FF2B5EF4-FFF2-40B4-BE49-F238E27FC236}">
                <a16:creationId xmlns:a16="http://schemas.microsoft.com/office/drawing/2014/main" id="{F40F8794-B643-4F8B-AF63-A2435DE7E784}"/>
              </a:ext>
            </a:extLst>
          </p:cNvPr>
          <p:cNvGraphicFramePr>
            <a:graphicFrameLocks noGrp="1"/>
          </p:cNvGraphicFramePr>
          <p:nvPr>
            <p:ph sz="quarter" idx="16"/>
            <p:extLst>
              <p:ext uri="{D42A27DB-BD31-4B8C-83A1-F6EECF244321}">
                <p14:modId xmlns:p14="http://schemas.microsoft.com/office/powerpoint/2010/main" val="62841699"/>
              </p:ext>
            </p:extLst>
          </p:nvPr>
        </p:nvGraphicFramePr>
        <p:xfrm>
          <a:off x="359999" y="1532218"/>
          <a:ext cx="8373693" cy="3203571"/>
        </p:xfrm>
        <a:graphic>
          <a:graphicData uri="http://schemas.openxmlformats.org/drawingml/2006/table">
            <a:tbl>
              <a:tblPr firstRow="1" bandRow="1">
                <a:tableStyleId>{C083E6E3-FA7D-4D7B-A595-EF9225AFEA82}</a:tableStyleId>
              </a:tblPr>
              <a:tblGrid>
                <a:gridCol w="4204820">
                  <a:extLst>
                    <a:ext uri="{9D8B030D-6E8A-4147-A177-3AD203B41FA5}">
                      <a16:colId xmlns:a16="http://schemas.microsoft.com/office/drawing/2014/main" val="2144644459"/>
                    </a:ext>
                  </a:extLst>
                </a:gridCol>
                <a:gridCol w="4168873">
                  <a:extLst>
                    <a:ext uri="{9D8B030D-6E8A-4147-A177-3AD203B41FA5}">
                      <a16:colId xmlns:a16="http://schemas.microsoft.com/office/drawing/2014/main" val="3829347858"/>
                    </a:ext>
                  </a:extLst>
                </a:gridCol>
              </a:tblGrid>
              <a:tr h="457653">
                <a:tc>
                  <a:txBody>
                    <a:bodyPr/>
                    <a:lstStyle/>
                    <a:p>
                      <a:pPr algn="l">
                        <a:lnSpc>
                          <a:spcPts val="1500"/>
                        </a:lnSpc>
                        <a:spcAft>
                          <a:spcPts val="600"/>
                        </a:spcAft>
                      </a:pPr>
                      <a:r>
                        <a:rPr lang="sv-SE" sz="1200" b="1" dirty="0">
                          <a:effectLst/>
                          <a:latin typeface="Cambria" panose="02040503050406030204" pitchFamily="18" charset="0"/>
                          <a:ea typeface="Times New Roman" panose="02020603050405020304" pitchFamily="18" charset="0"/>
                          <a:cs typeface="Times New Roman" panose="02020603050405020304" pitchFamily="18" charset="0"/>
                        </a:rPr>
                        <a:t>Ekonomi </a:t>
                      </a:r>
                      <a:endParaRPr lang="sv-SE"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500"/>
                        </a:lnSpc>
                        <a:spcAft>
                          <a:spcPts val="600"/>
                        </a:spcAft>
                      </a:pPr>
                      <a:r>
                        <a:rPr lang="sv-SE" sz="1200" b="1" dirty="0">
                          <a:effectLst/>
                          <a:latin typeface="Cambria" panose="02040503050406030204" pitchFamily="18" charset="0"/>
                          <a:ea typeface="Times New Roman" panose="02020603050405020304" pitchFamily="18" charset="0"/>
                          <a:cs typeface="Times New Roman" panose="02020603050405020304" pitchFamily="18" charset="0"/>
                        </a:rPr>
                        <a:t>Bedömning av detta projekt</a:t>
                      </a:r>
                      <a:endParaRPr lang="sv-SE"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74034207"/>
                  </a:ext>
                </a:extLst>
              </a:tr>
              <a:tr h="457653">
                <a:tc rowSpan="3">
                  <a:txBody>
                    <a:bodyPr/>
                    <a:lstStyle/>
                    <a:p>
                      <a:pPr algn="l">
                        <a:lnSpc>
                          <a:spcPts val="1500"/>
                        </a:lnSpc>
                        <a:spcAft>
                          <a:spcPts val="600"/>
                        </a:spcAft>
                      </a:pPr>
                      <a:r>
                        <a:rPr lang="sv-SE" sz="1200" dirty="0">
                          <a:effectLst/>
                          <a:latin typeface="Times New Roman" panose="02020603050405020304" pitchFamily="18" charset="0"/>
                          <a:ea typeface="Times New Roman" panose="02020603050405020304" pitchFamily="18" charset="0"/>
                        </a:rPr>
                        <a:t>Exploateringsekonomi: Kommunens intäkter och kostnader som ryms inom detaljplanen.</a:t>
                      </a:r>
                    </a:p>
                  </a:txBody>
                  <a:tcPr marL="68580" marR="68580" marT="0" marB="0"/>
                </a:tc>
                <a:tc>
                  <a:txBody>
                    <a:bodyPr/>
                    <a:lstStyle/>
                    <a:p>
                      <a:pPr>
                        <a:lnSpc>
                          <a:spcPts val="1500"/>
                        </a:lnSpc>
                        <a:spcAft>
                          <a:spcPts val="600"/>
                        </a:spcAft>
                      </a:pPr>
                      <a:endParaRPr lang="sv-SE" sz="1200" strike="sngStrike"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48398429"/>
                  </a:ext>
                </a:extLst>
              </a:tr>
              <a:tr h="457653">
                <a:tc vMerge="1">
                  <a:txBody>
                    <a:bodyPr/>
                    <a:lstStyle/>
                    <a:p>
                      <a:endParaRPr lang="sv-SE"/>
                    </a:p>
                  </a:txBody>
                  <a:tcPr/>
                </a:tc>
                <a:tc>
                  <a:txBody>
                    <a:bodyPr/>
                    <a:lstStyle/>
                    <a:p>
                      <a:pPr>
                        <a:lnSpc>
                          <a:spcPts val="1500"/>
                        </a:lnSpc>
                        <a:spcAft>
                          <a:spcPts val="600"/>
                        </a:spcAft>
                      </a:pPr>
                      <a:r>
                        <a:rPr lang="sv-SE" sz="1200" dirty="0">
                          <a:solidFill>
                            <a:schemeClr val="tx1"/>
                          </a:solidFill>
                          <a:effectLst/>
                          <a:latin typeface="Times New Roman" panose="02020603050405020304" pitchFamily="18" charset="0"/>
                          <a:ea typeface="Times New Roman" panose="02020603050405020304" pitchFamily="18" charset="0"/>
                        </a:rPr>
                        <a:t>Exploateringsekonomin bedöms kunna vara i balans</a:t>
                      </a:r>
                    </a:p>
                  </a:txBody>
                  <a:tcPr marL="68580" marR="68580" marT="0" marB="0"/>
                </a:tc>
                <a:extLst>
                  <a:ext uri="{0D108BD9-81ED-4DB2-BD59-A6C34878D82A}">
                    <a16:rowId xmlns:a16="http://schemas.microsoft.com/office/drawing/2014/main" val="3155636813"/>
                  </a:ext>
                </a:extLst>
              </a:tr>
              <a:tr h="457653">
                <a:tc vMerge="1">
                  <a:txBody>
                    <a:bodyPr/>
                    <a:lstStyle/>
                    <a:p>
                      <a:endParaRPr lang="sv-SE"/>
                    </a:p>
                  </a:txBody>
                  <a:tcPr/>
                </a:tc>
                <a:tc>
                  <a:txBody>
                    <a:bodyPr/>
                    <a:lstStyle/>
                    <a:p>
                      <a:pPr>
                        <a:lnSpc>
                          <a:spcPts val="1500"/>
                        </a:lnSpc>
                        <a:spcAft>
                          <a:spcPts val="600"/>
                        </a:spcAft>
                      </a:pPr>
                      <a:endParaRPr lang="sv-SE" sz="1200" strike="sngStrike"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56347243"/>
                  </a:ext>
                </a:extLst>
              </a:tr>
              <a:tr h="457653">
                <a:tc rowSpan="3">
                  <a:txBody>
                    <a:bodyPr/>
                    <a:lstStyle/>
                    <a:p>
                      <a:pPr algn="l">
                        <a:lnSpc>
                          <a:spcPts val="1500"/>
                        </a:lnSpc>
                        <a:spcAft>
                          <a:spcPts val="600"/>
                        </a:spcAft>
                      </a:pPr>
                      <a:r>
                        <a:rPr lang="sv-SE" sz="1200" strike="noStrike" dirty="0">
                          <a:effectLst/>
                          <a:latin typeface="Times New Roman" panose="02020603050405020304" pitchFamily="18" charset="0"/>
                          <a:ea typeface="Times New Roman" panose="02020603050405020304" pitchFamily="18" charset="0"/>
                        </a:rPr>
                        <a:t>Bedöms planen innebära behov av tröskelinvesteringar (t.ex. ny skola eller utbyggt gatunät)?</a:t>
                      </a:r>
                    </a:p>
                  </a:txBody>
                  <a:tcPr marL="68580" marR="68580" marT="0" marB="0"/>
                </a:tc>
                <a:tc>
                  <a:txBody>
                    <a:bodyPr/>
                    <a:lstStyle/>
                    <a:p>
                      <a:pPr>
                        <a:lnSpc>
                          <a:spcPts val="1500"/>
                        </a:lnSpc>
                        <a:spcAft>
                          <a:spcPts val="600"/>
                        </a:spcAft>
                      </a:pPr>
                      <a:r>
                        <a:rPr lang="sv-SE" sz="1200" strike="noStrike" dirty="0">
                          <a:effectLst/>
                          <a:latin typeface="Times New Roman" panose="02020603050405020304" pitchFamily="18" charset="0"/>
                          <a:ea typeface="Times New Roman" panose="02020603050405020304" pitchFamily="18" charset="0"/>
                        </a:rPr>
                        <a:t>Inga uppenbara tröskelinvesteringar har identifierats</a:t>
                      </a:r>
                    </a:p>
                  </a:txBody>
                  <a:tcPr marL="68580" marR="68580" marT="0" marB="0"/>
                </a:tc>
                <a:extLst>
                  <a:ext uri="{0D108BD9-81ED-4DB2-BD59-A6C34878D82A}">
                    <a16:rowId xmlns:a16="http://schemas.microsoft.com/office/drawing/2014/main" val="3754384693"/>
                  </a:ext>
                </a:extLst>
              </a:tr>
              <a:tr h="457653">
                <a:tc vMerge="1">
                  <a:txBody>
                    <a:bodyPr/>
                    <a:lstStyle/>
                    <a:p>
                      <a:endParaRPr lang="sv-SE"/>
                    </a:p>
                  </a:txBody>
                  <a:tcPr/>
                </a:tc>
                <a:tc>
                  <a:txBody>
                    <a:bodyPr/>
                    <a:lstStyle/>
                    <a:p>
                      <a:pPr>
                        <a:lnSpc>
                          <a:spcPts val="1500"/>
                        </a:lnSpc>
                        <a:spcAft>
                          <a:spcPts val="600"/>
                        </a:spcAft>
                      </a:pPr>
                      <a:endParaRPr lang="sv-SE" sz="1200" strike="sngStrike"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35152536"/>
                  </a:ext>
                </a:extLst>
              </a:tr>
              <a:tr h="457653">
                <a:tc vMerge="1">
                  <a:txBody>
                    <a:bodyPr/>
                    <a:lstStyle/>
                    <a:p>
                      <a:endParaRPr lang="sv-SE"/>
                    </a:p>
                  </a:txBody>
                  <a:tcPr/>
                </a:tc>
                <a:tc>
                  <a:txBody>
                    <a:bodyPr/>
                    <a:lstStyle/>
                    <a:p>
                      <a:pPr>
                        <a:lnSpc>
                          <a:spcPts val="1500"/>
                        </a:lnSpc>
                        <a:spcAft>
                          <a:spcPts val="600"/>
                        </a:spcAft>
                      </a:pPr>
                      <a:endParaRPr lang="sv-SE" sz="1200" strike="sngStrike"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16589194"/>
                  </a:ext>
                </a:extLst>
              </a:tr>
            </a:tbl>
          </a:graphicData>
        </a:graphic>
      </p:graphicFrame>
      <p:sp>
        <p:nvSpPr>
          <p:cNvPr id="2" name="Rubrik 1">
            <a:extLst>
              <a:ext uri="{FF2B5EF4-FFF2-40B4-BE49-F238E27FC236}">
                <a16:creationId xmlns:a16="http://schemas.microsoft.com/office/drawing/2014/main" id="{15EB99C7-953C-4712-B0E4-8CD2349CBF50}"/>
              </a:ext>
            </a:extLst>
          </p:cNvPr>
          <p:cNvSpPr>
            <a:spLocks noGrp="1"/>
          </p:cNvSpPr>
          <p:nvPr>
            <p:ph type="title"/>
          </p:nvPr>
        </p:nvSpPr>
        <p:spPr/>
        <p:txBody>
          <a:bodyPr/>
          <a:lstStyle/>
          <a:p>
            <a:r>
              <a:rPr lang="sv-SE"/>
              <a:t>Förväntningar på detaljplanen</a:t>
            </a:r>
            <a:endParaRPr lang="sv-SE" dirty="0"/>
          </a:p>
        </p:txBody>
      </p:sp>
      <p:sp>
        <p:nvSpPr>
          <p:cNvPr id="4" name="Rektangel 3">
            <a:extLst>
              <a:ext uri="{FF2B5EF4-FFF2-40B4-BE49-F238E27FC236}">
                <a16:creationId xmlns:a16="http://schemas.microsoft.com/office/drawing/2014/main" id="{5E632DD3-3FD4-4387-9A9D-5A022FECC152}"/>
              </a:ext>
            </a:extLst>
          </p:cNvPr>
          <p:cNvSpPr/>
          <p:nvPr/>
        </p:nvSpPr>
        <p:spPr>
          <a:xfrm>
            <a:off x="9183043" y="0"/>
            <a:ext cx="2880000" cy="1669688"/>
          </a:xfrm>
          <a:prstGeom prst="rect">
            <a:avLst/>
          </a:prstGeom>
        </p:spPr>
        <p:txBody>
          <a:bodyPr wrap="square">
            <a:spAutoFit/>
          </a:bodyPr>
          <a:lstStyle/>
          <a:p>
            <a:pPr>
              <a:lnSpc>
                <a:spcPts val="1500"/>
              </a:lnSpc>
              <a:spcAft>
                <a:spcPts val="600"/>
              </a:spcAft>
            </a:pPr>
            <a:r>
              <a:rPr lang="sv-SE" sz="1600" b="1" dirty="0">
                <a:solidFill>
                  <a:srgbClr val="FF0000"/>
                </a:solidFill>
                <a:latin typeface="Times New Roman" panose="02020603050405020304" pitchFamily="18" charset="0"/>
                <a:ea typeface="Calibri" panose="020F0502020204030204" pitchFamily="34" charset="0"/>
              </a:rPr>
              <a:t>Instruktion</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Fyll i tabellen bedömning av genomförande-/exploateringsekonomi.</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Få input från FK och TK.</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Ange även om extern finansiering (ej kommunal) finne eller behövs för genomförandet</a:t>
            </a:r>
          </a:p>
        </p:txBody>
      </p:sp>
    </p:spTree>
    <p:extLst>
      <p:ext uri="{BB962C8B-B14F-4D97-AF65-F5344CB8AC3E}">
        <p14:creationId xmlns:p14="http://schemas.microsoft.com/office/powerpoint/2010/main" val="152985328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C534487-BB11-4AC9-8E85-7E6877FB47DD}"/>
              </a:ext>
            </a:extLst>
          </p:cNvPr>
          <p:cNvSpPr>
            <a:spLocks noGrp="1"/>
          </p:cNvSpPr>
          <p:nvPr>
            <p:ph type="title"/>
          </p:nvPr>
        </p:nvSpPr>
        <p:spPr/>
        <p:txBody>
          <a:bodyPr/>
          <a:lstStyle/>
          <a:p>
            <a:r>
              <a:rPr lang="sv-SE"/>
              <a:t>Förväntningar på planarbetet</a:t>
            </a:r>
            <a:endParaRPr lang="sv-SE" dirty="0"/>
          </a:p>
        </p:txBody>
      </p:sp>
      <p:sp>
        <p:nvSpPr>
          <p:cNvPr id="3" name="Platshållare för text 2">
            <a:extLst>
              <a:ext uri="{FF2B5EF4-FFF2-40B4-BE49-F238E27FC236}">
                <a16:creationId xmlns:a16="http://schemas.microsoft.com/office/drawing/2014/main" id="{39BEC5B3-2BC9-4273-B906-D66B1CCE56BF}"/>
              </a:ext>
            </a:extLst>
          </p:cNvPr>
          <p:cNvSpPr>
            <a:spLocks noGrp="1"/>
          </p:cNvSpPr>
          <p:nvPr>
            <p:ph sz="half" idx="1"/>
          </p:nvPr>
        </p:nvSpPr>
        <p:spPr/>
        <p:txBody>
          <a:bodyPr/>
          <a:lstStyle/>
          <a:p>
            <a:r>
              <a:rPr lang="sv-SE"/>
              <a:t>Tidsramar</a:t>
            </a:r>
          </a:p>
          <a:p>
            <a:endParaRPr lang="sv-SE"/>
          </a:p>
          <a:p>
            <a:endParaRPr lang="sv-SE" dirty="0"/>
          </a:p>
        </p:txBody>
      </p:sp>
      <p:sp>
        <p:nvSpPr>
          <p:cNvPr id="2" name="Platshållare för innehåll 1">
            <a:extLst>
              <a:ext uri="{FF2B5EF4-FFF2-40B4-BE49-F238E27FC236}">
                <a16:creationId xmlns:a16="http://schemas.microsoft.com/office/drawing/2014/main" id="{2BD46C91-F0AC-4D49-A850-ABC66EA9AFF4}"/>
              </a:ext>
            </a:extLst>
          </p:cNvPr>
          <p:cNvSpPr>
            <a:spLocks noGrp="1"/>
          </p:cNvSpPr>
          <p:nvPr>
            <p:ph sz="half" idx="2"/>
          </p:nvPr>
        </p:nvSpPr>
        <p:spPr/>
        <p:txBody>
          <a:bodyPr/>
          <a:lstStyle/>
          <a:p>
            <a:r>
              <a:rPr lang="sv-SE" dirty="0"/>
              <a:t>Ekonomi för planarbetet</a:t>
            </a:r>
          </a:p>
          <a:p>
            <a:pPr lvl="1"/>
            <a:r>
              <a:rPr lang="sv-SE" dirty="0"/>
              <a:t>Privat</a:t>
            </a:r>
          </a:p>
          <a:p>
            <a:endParaRPr lang="sv-SE" dirty="0"/>
          </a:p>
        </p:txBody>
      </p:sp>
      <p:graphicFrame>
        <p:nvGraphicFramePr>
          <p:cNvPr id="6" name="Tabell 5">
            <a:extLst>
              <a:ext uri="{FF2B5EF4-FFF2-40B4-BE49-F238E27FC236}">
                <a16:creationId xmlns:a16="http://schemas.microsoft.com/office/drawing/2014/main" id="{4AAD186C-13B0-4662-A6DA-DADA54314014}"/>
              </a:ext>
            </a:extLst>
          </p:cNvPr>
          <p:cNvGraphicFramePr>
            <a:graphicFrameLocks noGrp="1"/>
          </p:cNvGraphicFramePr>
          <p:nvPr>
            <p:extLst>
              <p:ext uri="{D42A27DB-BD31-4B8C-83A1-F6EECF244321}">
                <p14:modId xmlns:p14="http://schemas.microsoft.com/office/powerpoint/2010/main" val="2595021776"/>
              </p:ext>
            </p:extLst>
          </p:nvPr>
        </p:nvGraphicFramePr>
        <p:xfrm>
          <a:off x="359999" y="2184418"/>
          <a:ext cx="3958561" cy="1954716"/>
        </p:xfrm>
        <a:graphic>
          <a:graphicData uri="http://schemas.openxmlformats.org/drawingml/2006/table">
            <a:tbl>
              <a:tblPr bandRow="1">
                <a:tableStyleId>{C083E6E3-FA7D-4D7B-A595-EF9225AFEA82}</a:tableStyleId>
              </a:tblPr>
              <a:tblGrid>
                <a:gridCol w="2940047">
                  <a:extLst>
                    <a:ext uri="{9D8B030D-6E8A-4147-A177-3AD203B41FA5}">
                      <a16:colId xmlns:a16="http://schemas.microsoft.com/office/drawing/2014/main" val="3275817043"/>
                    </a:ext>
                  </a:extLst>
                </a:gridCol>
                <a:gridCol w="1018514">
                  <a:extLst>
                    <a:ext uri="{9D8B030D-6E8A-4147-A177-3AD203B41FA5}">
                      <a16:colId xmlns:a16="http://schemas.microsoft.com/office/drawing/2014/main" val="887325612"/>
                    </a:ext>
                  </a:extLst>
                </a:gridCol>
              </a:tblGrid>
              <a:tr h="262286">
                <a:tc>
                  <a:txBody>
                    <a:bodyPr/>
                    <a:lstStyle/>
                    <a:p>
                      <a:pPr>
                        <a:lnSpc>
                          <a:spcPts val="1500"/>
                        </a:lnSpc>
                        <a:spcAft>
                          <a:spcPts val="600"/>
                        </a:spcAft>
                      </a:pPr>
                      <a:r>
                        <a:rPr lang="sv-SE" sz="1200" dirty="0">
                          <a:effectLst/>
                        </a:rPr>
                        <a:t>Godkännande av projektplan (BP2)</a:t>
                      </a:r>
                      <a:endParaRPr lang="sv-SE" sz="1200" dirty="0">
                        <a:effectLst/>
                        <a:latin typeface="Times New Roman" panose="02020603050405020304" pitchFamily="18" charset="0"/>
                        <a:ea typeface="Times New Roman" panose="02020603050405020304" pitchFamily="18" charset="0"/>
                      </a:endParaRPr>
                    </a:p>
                  </a:txBody>
                  <a:tcPr marL="0" marR="0" marT="0" marB="0"/>
                </a:tc>
                <a:tc>
                  <a:txBody>
                    <a:bodyPr/>
                    <a:lstStyle/>
                    <a:p>
                      <a:pPr>
                        <a:lnSpc>
                          <a:spcPts val="1500"/>
                        </a:lnSpc>
                        <a:spcAft>
                          <a:spcPts val="600"/>
                        </a:spcAft>
                      </a:pPr>
                      <a:r>
                        <a:rPr lang="sv-SE" sz="1200" dirty="0">
                          <a:effectLst/>
                        </a:rPr>
                        <a:t>Q3-2018</a:t>
                      </a:r>
                      <a:endParaRPr lang="sv-SE" sz="12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866162931"/>
                  </a:ext>
                </a:extLst>
              </a:tr>
              <a:tr h="262286">
                <a:tc>
                  <a:txBody>
                    <a:bodyPr/>
                    <a:lstStyle/>
                    <a:p>
                      <a:pPr>
                        <a:lnSpc>
                          <a:spcPts val="1500"/>
                        </a:lnSpc>
                        <a:spcAft>
                          <a:spcPts val="600"/>
                        </a:spcAft>
                      </a:pPr>
                      <a:r>
                        <a:rPr lang="sv-SE" sz="1200" dirty="0">
                          <a:effectLst/>
                        </a:rPr>
                        <a:t>Beslut - samrådshandlingar (BP3)</a:t>
                      </a:r>
                      <a:endParaRPr lang="sv-SE" sz="1200" dirty="0">
                        <a:effectLst/>
                        <a:latin typeface="Times New Roman" panose="02020603050405020304" pitchFamily="18" charset="0"/>
                        <a:ea typeface="Times New Roman" panose="02020603050405020304" pitchFamily="18" charset="0"/>
                      </a:endParaRPr>
                    </a:p>
                  </a:txBody>
                  <a:tcPr marL="0" marR="0" marT="0" marB="0"/>
                </a:tc>
                <a:tc>
                  <a:txBody>
                    <a:bodyPr/>
                    <a:lstStyle/>
                    <a:p>
                      <a:pPr>
                        <a:lnSpc>
                          <a:spcPts val="1500"/>
                        </a:lnSpc>
                        <a:spcAft>
                          <a:spcPts val="600"/>
                        </a:spcAft>
                      </a:pPr>
                      <a:r>
                        <a:rPr lang="sv-SE" sz="1200" dirty="0">
                          <a:effectLst/>
                        </a:rPr>
                        <a:t>Q4-2018</a:t>
                      </a:r>
                      <a:endParaRPr lang="sv-SE" sz="12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693295709"/>
                  </a:ext>
                </a:extLst>
              </a:tr>
              <a:tr h="262286">
                <a:tc>
                  <a:txBody>
                    <a:bodyPr/>
                    <a:lstStyle/>
                    <a:p>
                      <a:pPr>
                        <a:lnSpc>
                          <a:spcPts val="1500"/>
                        </a:lnSpc>
                        <a:spcAft>
                          <a:spcPts val="600"/>
                        </a:spcAft>
                      </a:pPr>
                      <a:r>
                        <a:rPr lang="sv-SE" sz="1200">
                          <a:effectLst/>
                        </a:rPr>
                        <a:t>Beslut – granskningshandlingar (BP 4)</a:t>
                      </a:r>
                      <a:endParaRPr lang="sv-SE" sz="1200">
                        <a:effectLst/>
                        <a:latin typeface="Times New Roman" panose="02020603050405020304" pitchFamily="18" charset="0"/>
                        <a:ea typeface="Times New Roman" panose="02020603050405020304" pitchFamily="18" charset="0"/>
                      </a:endParaRPr>
                    </a:p>
                  </a:txBody>
                  <a:tcPr marL="0" marR="0" marT="0" marB="0"/>
                </a:tc>
                <a:tc>
                  <a:txBody>
                    <a:bodyPr/>
                    <a:lstStyle/>
                    <a:p>
                      <a:pPr>
                        <a:lnSpc>
                          <a:spcPts val="1500"/>
                        </a:lnSpc>
                        <a:spcAft>
                          <a:spcPts val="600"/>
                        </a:spcAft>
                      </a:pPr>
                      <a:r>
                        <a:rPr lang="sv-SE" sz="1200" dirty="0">
                          <a:effectLst/>
                        </a:rPr>
                        <a:t>Q4-2018</a:t>
                      </a:r>
                      <a:endParaRPr lang="sv-SE" sz="12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701478504"/>
                  </a:ext>
                </a:extLst>
              </a:tr>
              <a:tr h="262286">
                <a:tc>
                  <a:txBody>
                    <a:bodyPr/>
                    <a:lstStyle/>
                    <a:p>
                      <a:pPr>
                        <a:lnSpc>
                          <a:spcPts val="1500"/>
                        </a:lnSpc>
                        <a:spcAft>
                          <a:spcPts val="600"/>
                        </a:spcAft>
                      </a:pPr>
                      <a:r>
                        <a:rPr lang="sv-SE" sz="1200">
                          <a:effectLst/>
                        </a:rPr>
                        <a:t>Beslut – antagandehandlingar (BP5)</a:t>
                      </a:r>
                      <a:endParaRPr lang="sv-SE" sz="1200">
                        <a:effectLst/>
                        <a:latin typeface="Times New Roman" panose="02020603050405020304" pitchFamily="18" charset="0"/>
                        <a:ea typeface="Times New Roman" panose="02020603050405020304" pitchFamily="18" charset="0"/>
                      </a:endParaRPr>
                    </a:p>
                  </a:txBody>
                  <a:tcPr marL="0" marR="0" marT="0" marB="0"/>
                </a:tc>
                <a:tc>
                  <a:txBody>
                    <a:bodyPr/>
                    <a:lstStyle/>
                    <a:p>
                      <a:pPr>
                        <a:lnSpc>
                          <a:spcPts val="1500"/>
                        </a:lnSpc>
                        <a:spcAft>
                          <a:spcPts val="600"/>
                        </a:spcAft>
                      </a:pPr>
                      <a:r>
                        <a:rPr lang="sv-SE" sz="1200" dirty="0">
                          <a:effectLst/>
                        </a:rPr>
                        <a:t>Q1-2019</a:t>
                      </a:r>
                      <a:endParaRPr lang="sv-SE" sz="12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154895471"/>
                  </a:ext>
                </a:extLst>
              </a:tr>
              <a:tr h="262286">
                <a:tc>
                  <a:txBody>
                    <a:bodyPr/>
                    <a:lstStyle/>
                    <a:p>
                      <a:pPr>
                        <a:lnSpc>
                          <a:spcPts val="1500"/>
                        </a:lnSpc>
                        <a:spcAft>
                          <a:spcPts val="600"/>
                        </a:spcAft>
                      </a:pPr>
                      <a:r>
                        <a:rPr lang="sv-SE" sz="1200">
                          <a:effectLst/>
                        </a:rPr>
                        <a:t>Antagande/godkännande i BN</a:t>
                      </a:r>
                      <a:endParaRPr lang="sv-SE" sz="1200">
                        <a:effectLst/>
                        <a:latin typeface="Times New Roman" panose="02020603050405020304" pitchFamily="18" charset="0"/>
                        <a:ea typeface="Times New Roman" panose="02020603050405020304" pitchFamily="18" charset="0"/>
                      </a:endParaRPr>
                    </a:p>
                  </a:txBody>
                  <a:tcPr marL="0" marR="0" marT="0" marB="0"/>
                </a:tc>
                <a:tc>
                  <a:txBody>
                    <a:bodyPr/>
                    <a:lstStyle/>
                    <a:p>
                      <a:pPr>
                        <a:lnSpc>
                          <a:spcPts val="1500"/>
                        </a:lnSpc>
                        <a:spcAft>
                          <a:spcPts val="600"/>
                        </a:spcAft>
                      </a:pPr>
                      <a:r>
                        <a:rPr lang="sv-SE" sz="1200" dirty="0">
                          <a:effectLst/>
                        </a:rPr>
                        <a:t>Q2-2019</a:t>
                      </a:r>
                      <a:endParaRPr lang="sv-SE" sz="12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469212714"/>
                  </a:ext>
                </a:extLst>
              </a:tr>
              <a:tr h="262286">
                <a:tc>
                  <a:txBody>
                    <a:bodyPr/>
                    <a:lstStyle/>
                    <a:p>
                      <a:pPr>
                        <a:lnSpc>
                          <a:spcPts val="1500"/>
                        </a:lnSpc>
                        <a:spcAft>
                          <a:spcPts val="600"/>
                        </a:spcAft>
                      </a:pPr>
                      <a:r>
                        <a:rPr lang="sv-SE" sz="1200" strike="sngStrike">
                          <a:effectLst/>
                        </a:rPr>
                        <a:t>Ev. antagande i KF</a:t>
                      </a:r>
                      <a:endParaRPr lang="sv-SE" sz="1200" strike="sngStrike">
                        <a:effectLst/>
                        <a:latin typeface="Times New Roman" panose="02020603050405020304" pitchFamily="18" charset="0"/>
                        <a:ea typeface="Times New Roman" panose="02020603050405020304" pitchFamily="18" charset="0"/>
                      </a:endParaRPr>
                    </a:p>
                  </a:txBody>
                  <a:tcPr marL="0" marR="0" marT="0" marB="0"/>
                </a:tc>
                <a:tc>
                  <a:txBody>
                    <a:bodyPr/>
                    <a:lstStyle/>
                    <a:p>
                      <a:pPr>
                        <a:lnSpc>
                          <a:spcPts val="1500"/>
                        </a:lnSpc>
                        <a:spcAft>
                          <a:spcPts val="600"/>
                        </a:spcAft>
                      </a:pPr>
                      <a:r>
                        <a:rPr lang="sv-SE" sz="1200" strike="sngStrike" dirty="0">
                          <a:effectLst/>
                        </a:rPr>
                        <a:t>[kvartal-år]</a:t>
                      </a:r>
                      <a:endParaRPr lang="sv-SE" sz="1200" strike="sngStrike"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703148494"/>
                  </a:ext>
                </a:extLst>
              </a:tr>
              <a:tr h="262286">
                <a:tc>
                  <a:txBody>
                    <a:bodyPr/>
                    <a:lstStyle/>
                    <a:p>
                      <a:pPr>
                        <a:lnSpc>
                          <a:spcPts val="1500"/>
                        </a:lnSpc>
                        <a:spcAft>
                          <a:spcPts val="600"/>
                        </a:spcAft>
                      </a:pPr>
                      <a:r>
                        <a:rPr lang="sv-SE" sz="1200" dirty="0">
                          <a:effectLst/>
                        </a:rPr>
                        <a:t>Laga kraft samt godkännande av leverans/slutrapport</a:t>
                      </a:r>
                      <a:endParaRPr lang="sv-SE" sz="1200" dirty="0">
                        <a:effectLst/>
                        <a:latin typeface="Times New Roman" panose="02020603050405020304" pitchFamily="18" charset="0"/>
                        <a:ea typeface="Times New Roman" panose="02020603050405020304" pitchFamily="18" charset="0"/>
                      </a:endParaRPr>
                    </a:p>
                  </a:txBody>
                  <a:tcPr marL="0" marR="0" marT="0" marB="0"/>
                </a:tc>
                <a:tc>
                  <a:txBody>
                    <a:bodyPr/>
                    <a:lstStyle/>
                    <a:p>
                      <a:pPr>
                        <a:lnSpc>
                          <a:spcPts val="1500"/>
                        </a:lnSpc>
                        <a:spcAft>
                          <a:spcPts val="600"/>
                        </a:spcAft>
                      </a:pPr>
                      <a:r>
                        <a:rPr lang="sv-SE" sz="1200" dirty="0">
                          <a:effectLst/>
                        </a:rPr>
                        <a:t>Q3-2019</a:t>
                      </a:r>
                      <a:endParaRPr lang="sv-SE" sz="12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636701680"/>
                  </a:ext>
                </a:extLst>
              </a:tr>
            </a:tbl>
          </a:graphicData>
        </a:graphic>
      </p:graphicFrame>
      <p:sp>
        <p:nvSpPr>
          <p:cNvPr id="7" name="Rektangel 6">
            <a:extLst>
              <a:ext uri="{FF2B5EF4-FFF2-40B4-BE49-F238E27FC236}">
                <a16:creationId xmlns:a16="http://schemas.microsoft.com/office/drawing/2014/main" id="{19A87816-22D5-4881-A0CD-7A1AA74A158E}"/>
              </a:ext>
            </a:extLst>
          </p:cNvPr>
          <p:cNvSpPr/>
          <p:nvPr/>
        </p:nvSpPr>
        <p:spPr>
          <a:xfrm>
            <a:off x="9183043" y="0"/>
            <a:ext cx="2880000" cy="3708708"/>
          </a:xfrm>
          <a:prstGeom prst="rect">
            <a:avLst/>
          </a:prstGeom>
        </p:spPr>
        <p:txBody>
          <a:bodyPr wrap="square">
            <a:spAutoFit/>
          </a:bodyPr>
          <a:lstStyle/>
          <a:p>
            <a:pPr>
              <a:lnSpc>
                <a:spcPts val="1500"/>
              </a:lnSpc>
              <a:spcAft>
                <a:spcPts val="600"/>
              </a:spcAft>
            </a:pPr>
            <a:r>
              <a:rPr lang="sv-SE" sz="1600" b="1" dirty="0">
                <a:solidFill>
                  <a:srgbClr val="FF0000"/>
                </a:solidFill>
                <a:latin typeface="Times New Roman" panose="02020603050405020304" pitchFamily="18" charset="0"/>
                <a:ea typeface="Calibri" panose="020F0502020204030204" pitchFamily="34" charset="0"/>
              </a:rPr>
              <a:t>Instruktion</a:t>
            </a:r>
          </a:p>
          <a:p>
            <a:pPr>
              <a:lnSpc>
                <a:spcPts val="1500"/>
              </a:lnSpc>
              <a:spcAft>
                <a:spcPts val="600"/>
              </a:spcAft>
            </a:pPr>
            <a:r>
              <a:rPr lang="sv-SE" sz="1200" b="1" dirty="0">
                <a:solidFill>
                  <a:srgbClr val="FF0000"/>
                </a:solidFill>
                <a:latin typeface="Times New Roman" panose="02020603050405020304" pitchFamily="18" charset="0"/>
                <a:ea typeface="Calibri" panose="020F0502020204030204" pitchFamily="34" charset="0"/>
              </a:rPr>
              <a:t>Tidsramar</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Tid plan och budget ska registreras i projektstyrningsverktyg.</a:t>
            </a:r>
          </a:p>
          <a:p>
            <a:pPr>
              <a:lnSpc>
                <a:spcPts val="1500"/>
              </a:lnSpc>
              <a:spcAft>
                <a:spcPts val="600"/>
              </a:spcAft>
            </a:pPr>
            <a:r>
              <a:rPr lang="sv-SE" sz="1200" b="1" dirty="0">
                <a:solidFill>
                  <a:srgbClr val="FF0000"/>
                </a:solidFill>
                <a:latin typeface="Times New Roman" panose="02020603050405020304" pitchFamily="18" charset="0"/>
                <a:ea typeface="Calibri" panose="020F0502020204030204" pitchFamily="34" charset="0"/>
              </a:rPr>
              <a:t>Ekonomi för planarbetet</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Beskriv kortfattat förväntade arbetsinsats och eventuella konsultkostnader per förvaltning.</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Med budget menas den budgeten för att genomföra detaljplaneprojektet, alltså från BP0 till BP6.</a:t>
            </a:r>
          </a:p>
          <a:p>
            <a:pPr>
              <a:lnSpc>
                <a:spcPts val="1500"/>
              </a:lnSpc>
              <a:spcAft>
                <a:spcPts val="600"/>
              </a:spcAft>
            </a:pPr>
            <a:r>
              <a:rPr lang="sv-SE" sz="1200" dirty="0">
                <a:solidFill>
                  <a:srgbClr val="FF0000"/>
                </a:solidFill>
                <a:latin typeface="Times New Roman" panose="02020603050405020304" pitchFamily="18" charset="0"/>
                <a:ea typeface="Calibri" panose="020F0502020204030204" pitchFamily="34" charset="0"/>
              </a:rPr>
              <a:t>Utgå från bedömningen av projektets storlek (kan återfinnas i den interna bilagan till förprövningsrapporten) men stäm av om bedömningarna är fortfarande aktuell. </a:t>
            </a:r>
          </a:p>
          <a:p>
            <a:pPr>
              <a:lnSpc>
                <a:spcPts val="1500"/>
              </a:lnSpc>
              <a:spcAft>
                <a:spcPts val="600"/>
              </a:spcAft>
            </a:pPr>
            <a:endParaRPr lang="sv-SE" sz="1200" dirty="0">
              <a:solidFill>
                <a:srgbClr val="FF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56085253"/>
      </p:ext>
    </p:extLst>
  </p:cSld>
  <p:clrMapOvr>
    <a:masterClrMapping/>
  </p:clrMapOvr>
  <p:transition spd="med">
    <p:fade/>
  </p:transition>
</p:sld>
</file>

<file path=ppt/theme/theme1.xml><?xml version="1.0" encoding="utf-8"?>
<a:theme xmlns:a="http://schemas.openxmlformats.org/drawingml/2006/main" name="GBG grö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GBG grön" id="{E36130B1-081C-42AB-99DB-5070D7ACE792}" vid="{A1BE1DAB-A465-448D-97B4-F864F8ABA475}"/>
    </a:ext>
  </a:extLst>
</a:theme>
</file>

<file path=ppt/theme/theme2.xml><?xml version="1.0" encoding="utf-8"?>
<a:theme xmlns:a="http://schemas.openxmlformats.org/drawingml/2006/main" name="1_GBG grö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GBG grön" id="{E36130B1-081C-42AB-99DB-5070D7ACE792}" vid="{A1BE1DAB-A465-448D-97B4-F864F8ABA475}"/>
    </a:ext>
  </a:extLst>
</a:theme>
</file>

<file path=ppt/theme/theme3.xml><?xml version="1.0" encoding="utf-8"?>
<a:theme xmlns:a="http://schemas.openxmlformats.org/drawingml/2006/main" name="Tema1">
  <a:themeElements>
    <a:clrScheme name="Göteborgs Stad färgpalet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Tema1" id="{27E78B47-0D73-4120-9FCE-D4AEB4A1C117}" vid="{5FAF36E2-120B-414A-BA98-170167B0CB49}"/>
    </a:ext>
  </a:extLst>
</a:theme>
</file>

<file path=docProps/app.xml><?xml version="1.0" encoding="utf-8"?>
<Properties xmlns="http://schemas.openxmlformats.org/officeDocument/2006/extended-properties" xmlns:vt="http://schemas.openxmlformats.org/officeDocument/2006/docPropsVTypes">
  <Template>GBG grön</Template>
  <TotalTime>0</TotalTime>
  <Words>1918</Words>
  <Application>Microsoft Office PowerPoint</Application>
  <PresentationFormat>Bildspel på skärmen (4:3)</PresentationFormat>
  <Paragraphs>339</Paragraphs>
  <Slides>18</Slides>
  <Notes>0</Notes>
  <HiddenSlides>0</HiddenSlides>
  <MMClips>0</MMClips>
  <ScaleCrop>false</ScaleCrop>
  <HeadingPairs>
    <vt:vector size="6" baseType="variant">
      <vt:variant>
        <vt:lpstr>Använt teckensnitt</vt:lpstr>
      </vt:variant>
      <vt:variant>
        <vt:i4>6</vt:i4>
      </vt:variant>
      <vt:variant>
        <vt:lpstr>Tema</vt:lpstr>
      </vt:variant>
      <vt:variant>
        <vt:i4>3</vt:i4>
      </vt:variant>
      <vt:variant>
        <vt:lpstr>Bildrubriker</vt:lpstr>
      </vt:variant>
      <vt:variant>
        <vt:i4>18</vt:i4>
      </vt:variant>
    </vt:vector>
  </HeadingPairs>
  <TitlesOfParts>
    <vt:vector size="27" baseType="lpstr">
      <vt:lpstr>Arial</vt:lpstr>
      <vt:lpstr>Arial Black</vt:lpstr>
      <vt:lpstr>Calibri</vt:lpstr>
      <vt:lpstr>Cambria</vt:lpstr>
      <vt:lpstr>Times New Roman</vt:lpstr>
      <vt:lpstr>Wingdings</vt:lpstr>
      <vt:lpstr>GBG grön</vt:lpstr>
      <vt:lpstr>1_GBG grön</vt:lpstr>
      <vt:lpstr>Tema1</vt:lpstr>
      <vt:lpstr>Detaljplan för [Bostäder vid Stortorget] </vt:lpstr>
      <vt:lpstr>Övergripande om projektet</vt:lpstr>
      <vt:lpstr>Syfte och bakgrund</vt:lpstr>
      <vt:lpstr>Strategiska mål</vt:lpstr>
      <vt:lpstr>Strategiska mål fort.</vt:lpstr>
      <vt:lpstr>Förväntningar på detaljplanen</vt:lpstr>
      <vt:lpstr>Förväntningar på detaljplanen</vt:lpstr>
      <vt:lpstr>Förväntningar på detaljplanen</vt:lpstr>
      <vt:lpstr>Förväntningar på planarbetet</vt:lpstr>
      <vt:lpstr>Förväntningar på planarbetet</vt:lpstr>
      <vt:lpstr>Förväntningar på planarbetet</vt:lpstr>
      <vt:lpstr>Projektets prioritering</vt:lpstr>
      <vt:lpstr>Påverkande omgivning </vt:lpstr>
      <vt:lpstr>Organisation, rapportering och överlämning</vt:lpstr>
      <vt:lpstr>Pågående användning- ÖP</vt:lpstr>
      <vt:lpstr>Rekommendationer för landområden- ÖP</vt:lpstr>
      <vt:lpstr>Kulturmiljövård riksintresse och ett program för bevarande</vt:lpstr>
      <vt:lpstr>Biologi och Ekologi- Artgrupper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Maryam Sepehr</dc:creator>
  <cp:lastModifiedBy>Hamid Akhlaghi Boozani</cp:lastModifiedBy>
  <cp:revision>112</cp:revision>
  <cp:lastPrinted>2018-07-06T11:31:53Z</cp:lastPrinted>
  <dcterms:created xsi:type="dcterms:W3CDTF">2018-04-20T09:25:50Z</dcterms:created>
  <dcterms:modified xsi:type="dcterms:W3CDTF">2018-07-06T12:24:33Z</dcterms:modified>
</cp:coreProperties>
</file>